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27"/>
  </p:notesMasterIdLst>
  <p:handoutMasterIdLst>
    <p:handoutMasterId r:id="rId28"/>
  </p:handoutMasterIdLst>
  <p:sldIdLst>
    <p:sldId id="256" r:id="rId3"/>
    <p:sldId id="331"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75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737" autoAdjust="0"/>
  </p:normalViewPr>
  <p:slideViewPr>
    <p:cSldViewPr snapToGrid="0" showGuides="1">
      <p:cViewPr varScale="1">
        <p:scale>
          <a:sx n="81" d="100"/>
          <a:sy n="81" d="100"/>
        </p:scale>
        <p:origin x="1138" y="91"/>
      </p:cViewPr>
      <p:guideLst>
        <p:guide orient="horz" pos="2160"/>
        <p:guide pos="2880"/>
        <p:guide pos="5759"/>
      </p:guideLst>
    </p:cSldViewPr>
  </p:slideViewPr>
  <p:notesTextViewPr>
    <p:cViewPr>
      <p:scale>
        <a:sx n="1" d="1"/>
        <a:sy n="1" d="1"/>
      </p:scale>
      <p:origin x="0" y="0"/>
    </p:cViewPr>
  </p:notesTextViewPr>
  <p:sorterViewPr>
    <p:cViewPr>
      <p:scale>
        <a:sx n="100" d="100"/>
        <a:sy n="100" d="100"/>
      </p:scale>
      <p:origin x="0" y="-3348"/>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2006667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2610452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3178883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CDDC26A5-870B-4D7D-8833-AD5E04A2F305}" type="slidenum">
              <a:rPr lang="en-US" altLang="en-US"/>
              <a:pPr/>
              <a:t>15</a:t>
            </a:fld>
            <a:endParaRPr lang="en-US" altLang="en-US"/>
          </a:p>
        </p:txBody>
      </p:sp>
      <p:sp>
        <p:nvSpPr>
          <p:cNvPr id="15362"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5363"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2760923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CDDC26A5-870B-4D7D-8833-AD5E04A2F305}" type="slidenum">
              <a:rPr lang="en-US" altLang="en-US"/>
              <a:pPr/>
              <a:t>16</a:t>
            </a:fld>
            <a:endParaRPr lang="en-US" altLang="en-US"/>
          </a:p>
        </p:txBody>
      </p:sp>
      <p:sp>
        <p:nvSpPr>
          <p:cNvPr id="15362"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5363" name="Rectangle 3"/>
          <p:cNvSpPr>
            <a:spLocks noGrp="1" noChangeArrowheads="1"/>
          </p:cNvSpPr>
          <p:nvPr>
            <p:ph type="body" idx="1"/>
          </p:nvPr>
        </p:nvSpPr>
        <p:spPr>
          <a:ln cap="flat"/>
        </p:spPr>
        <p:txBody>
          <a:bodyPr/>
          <a:lstStyle/>
          <a:p>
            <a:endParaRPr lang="en-US" altLang="en-US" dirty="0"/>
          </a:p>
          <a:p>
            <a:endParaRPr lang="en-US" altLang="en-US" dirty="0"/>
          </a:p>
          <a:p>
            <a:endParaRPr lang="en-US" altLang="en-US" dirty="0"/>
          </a:p>
        </p:txBody>
      </p:sp>
    </p:spTree>
    <p:extLst>
      <p:ext uri="{BB962C8B-B14F-4D97-AF65-F5344CB8AC3E}">
        <p14:creationId xmlns:p14="http://schemas.microsoft.com/office/powerpoint/2010/main" val="3927563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16727A93-9DB7-47BA-B190-A034B32373DD}" type="slidenum">
              <a:rPr lang="en-US" altLang="en-US"/>
              <a:pPr/>
              <a:t>17</a:t>
            </a:fld>
            <a:endParaRPr lang="en-US" altLang="en-US"/>
          </a:p>
        </p:txBody>
      </p:sp>
      <p:sp>
        <p:nvSpPr>
          <p:cNvPr id="9218"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9219"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1777450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ACF19418-08BB-40CB-B67C-D168630C4DFE}" type="slidenum">
              <a:rPr lang="en-US" altLang="en-US"/>
              <a:pPr/>
              <a:t>18</a:t>
            </a:fld>
            <a:endParaRPr lang="en-US" altLang="en-US"/>
          </a:p>
        </p:txBody>
      </p:sp>
      <p:sp>
        <p:nvSpPr>
          <p:cNvPr id="11266"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1267"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84965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3884780" y="8685546"/>
            <a:ext cx="2971516" cy="456781"/>
          </a:xfrm>
          <a:prstGeom prst="rect">
            <a:avLst/>
          </a:prstGeom>
          <a:ln/>
        </p:spPr>
        <p:txBody>
          <a:bodyPr lIns="97118" tIns="48559" rIns="97118" bIns="48559"/>
          <a:lstStyle/>
          <a:p>
            <a:fld id="{870512C0-D8EA-43DE-AEA1-673DBA0A0A89}" type="slidenum">
              <a:rPr lang="en-US" altLang="en-US"/>
              <a:pPr/>
              <a:t>19</a:t>
            </a:fld>
            <a:endParaRPr lang="en-US" altLang="en-US"/>
          </a:p>
        </p:txBody>
      </p:sp>
      <p:sp>
        <p:nvSpPr>
          <p:cNvPr id="13314" name="Rectangle 2"/>
          <p:cNvSpPr>
            <a:spLocks noGrp="1" noRot="1" noChangeAspect="1" noChangeArrowheads="1" noTextEdit="1"/>
          </p:cNvSpPr>
          <p:nvPr>
            <p:ph type="sldImg"/>
          </p:nvPr>
        </p:nvSpPr>
        <p:spPr>
          <a:xfrm>
            <a:off x="1779588" y="485775"/>
            <a:ext cx="3082925" cy="2311400"/>
          </a:xfrm>
          <a:ln w="12700" cap="flat">
            <a:solidFill>
              <a:schemeClr val="tx1"/>
            </a:solidFill>
            <a:miter lim="800000"/>
            <a:headEnd/>
            <a:tailEnd/>
          </a:ln>
        </p:spPr>
      </p:sp>
      <p:sp>
        <p:nvSpPr>
          <p:cNvPr id="13315"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2541925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930400" y="598488"/>
            <a:ext cx="2782888" cy="2087562"/>
          </a:xfrm>
          <a:ln/>
        </p:spPr>
      </p:sp>
      <p:sp>
        <p:nvSpPr>
          <p:cNvPr id="2" name="Notes Placeholder 1"/>
          <p:cNvSpPr>
            <a:spLocks noGrp="1"/>
          </p:cNvSpPr>
          <p:nvPr>
            <p:ph type="body" idx="1"/>
          </p:nvPr>
        </p:nvSpPr>
        <p:spPr/>
        <p:txBody>
          <a:bodyPr/>
          <a:lstStyle/>
          <a:p>
            <a:r>
              <a:rPr lang="en-US" dirty="0"/>
              <a:t>Treating</a:t>
            </a:r>
            <a:r>
              <a:rPr lang="en-US" baseline="0" dirty="0"/>
              <a:t> a static method as an instance</a:t>
            </a:r>
          </a:p>
          <a:p>
            <a:r>
              <a:rPr lang="en-US" baseline="0" dirty="0"/>
              <a:t>Case sensitivity with names </a:t>
            </a:r>
          </a:p>
          <a:p>
            <a:r>
              <a:rPr lang="en-US" baseline="0" dirty="0"/>
              <a:t>Missing or misplaced brackets</a:t>
            </a:r>
          </a:p>
          <a:p>
            <a:endParaRPr lang="en-US" dirty="0"/>
          </a:p>
        </p:txBody>
      </p:sp>
    </p:spTree>
    <p:extLst>
      <p:ext uri="{BB962C8B-B14F-4D97-AF65-F5344CB8AC3E}">
        <p14:creationId xmlns:p14="http://schemas.microsoft.com/office/powerpoint/2010/main" val="4001292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1667703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sz="1400" b="1" kern="1200" dirty="0">
                <a:solidFill>
                  <a:schemeClr val="tx1"/>
                </a:solidFill>
                <a:effectLst/>
                <a:latin typeface="Arial" charset="0"/>
                <a:ea typeface="+mn-ea"/>
                <a:cs typeface="Arial" charset="0"/>
              </a:rPr>
              <a:t>Problem</a:t>
            </a:r>
            <a:r>
              <a:rPr lang="en-US" sz="1400" kern="1200" dirty="0">
                <a:solidFill>
                  <a:schemeClr val="tx1"/>
                </a:solidFill>
                <a:effectLst/>
                <a:latin typeface="Arial" charset="0"/>
                <a:ea typeface="+mn-ea"/>
                <a:cs typeface="Arial" charset="0"/>
              </a:rPr>
              <a:t>: “I’m still finding a lot of defects (or still spending a lot of time finding defects) in test.”</a:t>
            </a:r>
          </a:p>
          <a:p>
            <a:r>
              <a:rPr lang="en-US" sz="1400" kern="1200" dirty="0">
                <a:solidFill>
                  <a:schemeClr val="tx1"/>
                </a:solidFill>
                <a:effectLst/>
                <a:latin typeface="Arial" charset="0"/>
                <a:ea typeface="+mn-ea"/>
                <a:cs typeface="Arial" charset="0"/>
              </a:rPr>
              <a:t>Or… “Although I’ve removed a lot of the bias, my estimates still aren’t very precise; that is, they have a very wide variation.”</a:t>
            </a:r>
          </a:p>
          <a:p>
            <a:r>
              <a:rPr lang="en-US" sz="1400" b="1" kern="1200" dirty="0">
                <a:solidFill>
                  <a:schemeClr val="tx1"/>
                </a:solidFill>
                <a:effectLst/>
                <a:latin typeface="Arial" charset="0"/>
                <a:ea typeface="+mn-ea"/>
                <a:cs typeface="Arial" charset="0"/>
              </a:rPr>
              <a:t>Solution</a:t>
            </a:r>
            <a:r>
              <a:rPr lang="en-US" sz="1400" kern="1200" dirty="0">
                <a:solidFill>
                  <a:schemeClr val="tx1"/>
                </a:solidFill>
                <a:effectLst/>
                <a:latin typeface="Arial" charset="0"/>
                <a:ea typeface="+mn-ea"/>
                <a:cs typeface="Arial" charset="0"/>
              </a:rPr>
              <a:t>:  Analyze your own defect data to determine three to five SPECIFIC defects that happen often and/or take a long time to find and fix, and conduct a personal ‘quick-check’ (review) of your own code before you begin testing in earnest.  </a:t>
            </a:r>
          </a:p>
          <a:p>
            <a:r>
              <a:rPr lang="en-US" sz="1400" b="1" kern="1200" dirty="0">
                <a:solidFill>
                  <a:schemeClr val="tx1"/>
                </a:solidFill>
                <a:effectLst/>
                <a:latin typeface="Arial" charset="0"/>
                <a:ea typeface="+mn-ea"/>
                <a:cs typeface="Arial" charset="0"/>
              </a:rPr>
              <a:t>Exercise</a:t>
            </a:r>
            <a:r>
              <a:rPr lang="en-US" sz="1400" kern="1200" dirty="0">
                <a:solidFill>
                  <a:schemeClr val="tx1"/>
                </a:solidFill>
                <a:effectLst/>
                <a:latin typeface="Arial" charset="0"/>
                <a:ea typeface="+mn-ea"/>
                <a:cs typeface="Arial" charset="0"/>
              </a:rPr>
              <a:t>:  Sort your defect data according to several criteria, at a minimum:  type, time to find &amp; fix, phase removed, phase injected.  Create a list of specific defects to look for during your “quick-check.”</a:t>
            </a:r>
          </a:p>
          <a:p>
            <a:r>
              <a:rPr lang="en-US" sz="1400" b="1" kern="1200" dirty="0">
                <a:solidFill>
                  <a:schemeClr val="tx1"/>
                </a:solidFill>
                <a:effectLst/>
                <a:latin typeface="Arial" charset="0"/>
                <a:ea typeface="+mn-ea"/>
                <a:cs typeface="Arial" charset="0"/>
              </a:rPr>
              <a:t>Personal assessment questions</a:t>
            </a:r>
            <a:r>
              <a:rPr lang="en-US" sz="1400" kern="1200" dirty="0">
                <a:solidFill>
                  <a:schemeClr val="tx1"/>
                </a:solidFill>
                <a:effectLst/>
                <a:latin typeface="Arial" charset="0"/>
                <a:ea typeface="+mn-ea"/>
                <a:cs typeface="Arial" charset="0"/>
              </a:rPr>
              <a:t>:  What percentage of defects do I find before testing begins?  Is there any pattern to the defects that are found in testing or in a particular type of testing?  (i.e., design defects, “hard” defects, requirements defects, etc.)</a:t>
            </a:r>
          </a:p>
          <a:p>
            <a:r>
              <a:rPr lang="en-US" sz="1400" b="1" kern="1200" dirty="0">
                <a:solidFill>
                  <a:schemeClr val="tx1"/>
                </a:solidFill>
                <a:effectLst/>
                <a:latin typeface="Arial" charset="0"/>
                <a:ea typeface="+mn-ea"/>
                <a:cs typeface="Arial" charset="0"/>
              </a:rPr>
              <a:t>Group assessment questions</a:t>
            </a:r>
            <a:r>
              <a:rPr lang="en-US" sz="1400" kern="1200" dirty="0">
                <a:solidFill>
                  <a:schemeClr val="tx1"/>
                </a:solidFill>
                <a:effectLst/>
                <a:latin typeface="Arial" charset="0"/>
                <a:ea typeface="+mn-ea"/>
                <a:cs typeface="Arial" charset="0"/>
              </a:rPr>
              <a:t>:  How are defects distributed across the varying integration and test phases?  Is there any relationship to the number and kinds of defects found in test and in the field?</a:t>
            </a:r>
          </a:p>
        </p:txBody>
      </p:sp>
    </p:spTree>
    <p:extLst>
      <p:ext uri="{BB962C8B-B14F-4D97-AF65-F5344CB8AC3E}">
        <p14:creationId xmlns:p14="http://schemas.microsoft.com/office/powerpoint/2010/main" val="11606448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3095854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2231909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2316260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930400" y="598488"/>
            <a:ext cx="2782888" cy="2087562"/>
          </a:xfrm>
          <a:ln/>
        </p:spPr>
      </p:sp>
      <p:sp>
        <p:nvSpPr>
          <p:cNvPr id="2" name="Notes Placeholder 1"/>
          <p:cNvSpPr>
            <a:spLocks noGrp="1"/>
          </p:cNvSpPr>
          <p:nvPr>
            <p:ph type="body" idx="1"/>
          </p:nvPr>
        </p:nvSpPr>
        <p:spPr/>
        <p:txBody>
          <a:bodyPr/>
          <a:lstStyle/>
          <a:p>
            <a:r>
              <a:rPr lang="en-US" dirty="0"/>
              <a:t>If all or most defects are counted and most are found</a:t>
            </a:r>
            <a:r>
              <a:rPr lang="en-US" baseline="0" dirty="0"/>
              <a:t> early, yield can be approximated early. </a:t>
            </a:r>
          </a:p>
          <a:p>
            <a:endParaRPr lang="en-US" baseline="0" dirty="0"/>
          </a:p>
          <a:p>
            <a:r>
              <a:rPr lang="en-US" baseline="0" dirty="0"/>
              <a:t>Emphasize that it is important to gather all defect data so that the data will be useful early. </a:t>
            </a:r>
            <a:endParaRPr lang="en-US" dirty="0"/>
          </a:p>
        </p:txBody>
      </p:sp>
    </p:spTree>
    <p:extLst>
      <p:ext uri="{BB962C8B-B14F-4D97-AF65-F5344CB8AC3E}">
        <p14:creationId xmlns:p14="http://schemas.microsoft.com/office/powerpoint/2010/main" val="613889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4046509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812699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3395698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930400" y="598488"/>
            <a:ext cx="2782888" cy="2087562"/>
          </a:xfrm>
          <a:ln/>
        </p:spPr>
      </p:sp>
    </p:spTree>
    <p:extLst>
      <p:ext uri="{BB962C8B-B14F-4D97-AF65-F5344CB8AC3E}">
        <p14:creationId xmlns:p14="http://schemas.microsoft.com/office/powerpoint/2010/main" val="16821024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2907728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38226" y="730250"/>
            <a:ext cx="7826375" cy="825500"/>
          </a:xfrm>
        </p:spPr>
        <p:txBody>
          <a:bodyPr/>
          <a:lstStyle/>
          <a:p>
            <a:r>
              <a:rPr lang="en-US"/>
              <a:t>Click to edit Master title style</a:t>
            </a:r>
          </a:p>
        </p:txBody>
      </p:sp>
      <p:sp>
        <p:nvSpPr>
          <p:cNvPr id="3" name="Text Placeholder 2"/>
          <p:cNvSpPr>
            <a:spLocks noGrp="1"/>
          </p:cNvSpPr>
          <p:nvPr>
            <p:ph type="body" sz="half" idx="1"/>
          </p:nvPr>
        </p:nvSpPr>
        <p:spPr>
          <a:xfrm>
            <a:off x="896939" y="1752601"/>
            <a:ext cx="3703637" cy="471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752976" y="1752601"/>
            <a:ext cx="3703638" cy="4711700"/>
          </a:xfrm>
        </p:spPr>
        <p:txBody>
          <a:bodyPr/>
          <a:lstStyle/>
          <a:p>
            <a:endParaRPr lang="en-US"/>
          </a:p>
        </p:txBody>
      </p:sp>
      <p:sp>
        <p:nvSpPr>
          <p:cNvPr id="5" name="Footer Placeholder 4"/>
          <p:cNvSpPr>
            <a:spLocks noGrp="1"/>
          </p:cNvSpPr>
          <p:nvPr>
            <p:ph type="ftr" sz="quarter" idx="10"/>
          </p:nvPr>
        </p:nvSpPr>
        <p:spPr>
          <a:xfrm>
            <a:off x="3114675" y="6257925"/>
            <a:ext cx="2914650" cy="514350"/>
          </a:xfrm>
          <a:prstGeom prst="rect">
            <a:avLst/>
          </a:prstGeom>
        </p:spPr>
        <p:txBody>
          <a:bodyPr lIns="81272" tIns="40636" rIns="81272" bIns="40636"/>
          <a:lstStyle>
            <a:lvl1pPr>
              <a:defRPr/>
            </a:lvl1pPr>
          </a:lstStyle>
          <a:p>
            <a:endParaRPr lang="en-US" altLang="en-US"/>
          </a:p>
        </p:txBody>
      </p:sp>
      <p:sp>
        <p:nvSpPr>
          <p:cNvPr id="6" name="Slide Number Placeholder 5"/>
          <p:cNvSpPr>
            <a:spLocks noGrp="1"/>
          </p:cNvSpPr>
          <p:nvPr>
            <p:ph type="sldNum" sz="quarter" idx="11"/>
          </p:nvPr>
        </p:nvSpPr>
        <p:spPr>
          <a:xfrm>
            <a:off x="6543675" y="6257925"/>
            <a:ext cx="1885950" cy="514350"/>
          </a:xfrm>
          <a:prstGeom prst="rect">
            <a:avLst/>
          </a:prstGeom>
        </p:spPr>
        <p:txBody>
          <a:bodyPr lIns="81272" tIns="40636" rIns="81272" bIns="40636"/>
          <a:lstStyle>
            <a:lvl1pPr>
              <a:defRPr/>
            </a:lvl1pPr>
          </a:lstStyle>
          <a:p>
            <a:fld id="{2C8FE911-4DA1-4725-A4C7-E448C01744ED}" type="slidenum">
              <a:rPr lang="en-US" altLang="en-US"/>
              <a:pPr/>
              <a:t>‹#›</a:t>
            </a:fld>
            <a:endParaRPr lang="en-US" altLang="en-US"/>
          </a:p>
        </p:txBody>
      </p:sp>
    </p:spTree>
    <p:extLst>
      <p:ext uri="{BB962C8B-B14F-4D97-AF65-F5344CB8AC3E}">
        <p14:creationId xmlns:p14="http://schemas.microsoft.com/office/powerpoint/2010/main" val="1077874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787934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732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0B7E55-9F56-A940-981E-9FDE478A071F}"/>
              </a:ext>
            </a:extLst>
          </p:cNvPr>
          <p:cNvSpPr txBox="1"/>
          <p:nvPr userDrawn="1"/>
        </p:nvSpPr>
        <p:spPr>
          <a:xfrm>
            <a:off x="6057900" y="170568"/>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8" name="Rectangle 7">
            <a:extLst>
              <a:ext uri="{FF2B5EF4-FFF2-40B4-BE49-F238E27FC236}">
                <a16:creationId xmlns:a16="http://schemas.microsoft.com/office/drawing/2014/main" id="{805DD60B-C1DF-CC4A-8555-B4EEBB02DC01}"/>
              </a:ext>
            </a:extLst>
          </p:cNvPr>
          <p:cNvSpPr/>
          <p:nvPr userDrawn="1"/>
        </p:nvSpPr>
        <p:spPr>
          <a:xfrm>
            <a:off x="0" y="647700"/>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B8A4FF4-691D-0F47-B0DD-5A579E44A1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187378"/>
            <a:ext cx="1981200" cy="336431"/>
          </a:xfrm>
          <a:prstGeom prst="rect">
            <a:avLst/>
          </a:prstGeom>
        </p:spPr>
      </p:pic>
      <p:pic>
        <p:nvPicPr>
          <p:cNvPr id="10" name="Picture 9">
            <a:extLst>
              <a:ext uri="{FF2B5EF4-FFF2-40B4-BE49-F238E27FC236}">
                <a16:creationId xmlns:a16="http://schemas.microsoft.com/office/drawing/2014/main" id="{C334C155-A787-0C4D-BA71-D90C70F9B91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671924"/>
            <a:ext cx="9144002" cy="6186076"/>
          </a:xfrm>
          <a:prstGeom prst="rect">
            <a:avLst/>
          </a:prstGeom>
        </p:spPr>
      </p:pic>
      <p:sp>
        <p:nvSpPr>
          <p:cNvPr id="3" name="Title 1">
            <a:extLst>
              <a:ext uri="{FF2B5EF4-FFF2-40B4-BE49-F238E27FC236}">
                <a16:creationId xmlns:a16="http://schemas.microsoft.com/office/drawing/2014/main" id="{AA92195A-7684-9A4F-AB97-CE6D3620658B}"/>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4" name="Subtitle 2">
            <a:extLst>
              <a:ext uri="{FF2B5EF4-FFF2-40B4-BE49-F238E27FC236}">
                <a16:creationId xmlns:a16="http://schemas.microsoft.com/office/drawing/2014/main" id="{31D42BA7-872D-0749-8102-64A8B1A140CB}"/>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5" name="Picture 4">
            <a:extLst>
              <a:ext uri="{FF2B5EF4-FFF2-40B4-BE49-F238E27FC236}">
                <a16:creationId xmlns:a16="http://schemas.microsoft.com/office/drawing/2014/main" id="{E24A5B5E-3C09-8948-9777-9945CA049C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81002" y="865953"/>
            <a:ext cx="1025392" cy="1022393"/>
          </a:xfrm>
          <a:prstGeom prst="rect">
            <a:avLst/>
          </a:prstGeom>
        </p:spPr>
      </p:pic>
      <p:sp>
        <p:nvSpPr>
          <p:cNvPr id="6" name="TextBox 5">
            <a:extLst>
              <a:ext uri="{FF2B5EF4-FFF2-40B4-BE49-F238E27FC236}">
                <a16:creationId xmlns:a16="http://schemas.microsoft.com/office/drawing/2014/main" id="{BEA1ADD2-A23F-7342-B954-97E222E811A6}"/>
              </a:ext>
            </a:extLst>
          </p:cNvPr>
          <p:cNvSpPr txBox="1"/>
          <p:nvPr userDrawn="1"/>
        </p:nvSpPr>
        <p:spPr>
          <a:xfrm>
            <a:off x="381001" y="5688913"/>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Tree>
    <p:extLst>
      <p:ext uri="{BB962C8B-B14F-4D97-AF65-F5344CB8AC3E}">
        <p14:creationId xmlns:p14="http://schemas.microsoft.com/office/powerpoint/2010/main" val="9225572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4963511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57615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4549876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6447301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80780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480451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10712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586423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9326614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589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0B7E55-9F56-A940-981E-9FDE478A071F}"/>
              </a:ext>
            </a:extLst>
          </p:cNvPr>
          <p:cNvSpPr txBox="1"/>
          <p:nvPr userDrawn="1"/>
        </p:nvSpPr>
        <p:spPr>
          <a:xfrm>
            <a:off x="6057900" y="170568"/>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8" name="Rectangle 7">
            <a:extLst>
              <a:ext uri="{FF2B5EF4-FFF2-40B4-BE49-F238E27FC236}">
                <a16:creationId xmlns:a16="http://schemas.microsoft.com/office/drawing/2014/main" id="{805DD60B-C1DF-CC4A-8555-B4EEBB02DC01}"/>
              </a:ext>
            </a:extLst>
          </p:cNvPr>
          <p:cNvSpPr/>
          <p:nvPr userDrawn="1"/>
        </p:nvSpPr>
        <p:spPr>
          <a:xfrm>
            <a:off x="0" y="647700"/>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B8A4FF4-691D-0F47-B0DD-5A579E44A1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187378"/>
            <a:ext cx="1981200" cy="336431"/>
          </a:xfrm>
          <a:prstGeom prst="rect">
            <a:avLst/>
          </a:prstGeom>
        </p:spPr>
      </p:pic>
      <p:pic>
        <p:nvPicPr>
          <p:cNvPr id="10" name="Picture 9">
            <a:extLst>
              <a:ext uri="{FF2B5EF4-FFF2-40B4-BE49-F238E27FC236}">
                <a16:creationId xmlns:a16="http://schemas.microsoft.com/office/drawing/2014/main" id="{C334C155-A787-0C4D-BA71-D90C70F9B91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671924"/>
            <a:ext cx="9144002" cy="6186076"/>
          </a:xfrm>
          <a:prstGeom prst="rect">
            <a:avLst/>
          </a:prstGeom>
        </p:spPr>
      </p:pic>
      <p:sp>
        <p:nvSpPr>
          <p:cNvPr id="3" name="Title 1">
            <a:extLst>
              <a:ext uri="{FF2B5EF4-FFF2-40B4-BE49-F238E27FC236}">
                <a16:creationId xmlns:a16="http://schemas.microsoft.com/office/drawing/2014/main" id="{AA92195A-7684-9A4F-AB97-CE6D3620658B}"/>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4" name="Subtitle 2">
            <a:extLst>
              <a:ext uri="{FF2B5EF4-FFF2-40B4-BE49-F238E27FC236}">
                <a16:creationId xmlns:a16="http://schemas.microsoft.com/office/drawing/2014/main" id="{31D42BA7-872D-0749-8102-64A8B1A140CB}"/>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6" name="TextBox 5">
            <a:extLst>
              <a:ext uri="{FF2B5EF4-FFF2-40B4-BE49-F238E27FC236}">
                <a16:creationId xmlns:a16="http://schemas.microsoft.com/office/drawing/2014/main" id="{BEA1ADD2-A23F-7342-B954-97E222E811A6}"/>
              </a:ext>
            </a:extLst>
          </p:cNvPr>
          <p:cNvSpPr txBox="1"/>
          <p:nvPr userDrawn="1"/>
        </p:nvSpPr>
        <p:spPr>
          <a:xfrm>
            <a:off x="381001" y="5688913"/>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pic>
        <p:nvPicPr>
          <p:cNvPr id="11" name="Picture 10">
            <a:extLst>
              <a:ext uri="{FF2B5EF4-FFF2-40B4-BE49-F238E27FC236}">
                <a16:creationId xmlns:a16="http://schemas.microsoft.com/office/drawing/2014/main" id="{E15D6B8F-C9D5-8D44-B605-87F293F320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81003" y="865952"/>
            <a:ext cx="1025391" cy="1022393"/>
          </a:xfrm>
          <a:prstGeom prst="rect">
            <a:avLst/>
          </a:prstGeom>
        </p:spPr>
      </p:pic>
    </p:spTree>
    <p:extLst>
      <p:ext uri="{BB962C8B-B14F-4D97-AF65-F5344CB8AC3E}">
        <p14:creationId xmlns:p14="http://schemas.microsoft.com/office/powerpoint/2010/main" val="35196641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1446963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171212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image" Target="../media/image1.emf"/><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Review with Checklist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676" r:id="rId9"/>
    <p:sldLayoutId id="2147483662" r:id="rId10"/>
    <p:sldLayoutId id="2147483664" r:id="rId11"/>
    <p:sldLayoutId id="2147483672" r:id="rId12"/>
    <p:sldLayoutId id="2147483673" r:id="rId13"/>
    <p:sldLayoutId id="2147483674" r:id="rId14"/>
    <p:sldLayoutId id="2147483675" r:id="rId15"/>
    <p:sldLayoutId id="2147483728" r:id="rId16"/>
    <p:sldLayoutId id="2147483729" r:id="rId17"/>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Review with Checklist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01443469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10 – Reviewing with a Checklist</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a:ln/>
        </p:spPr>
        <p:txBody>
          <a:bodyPr/>
          <a:lstStyle/>
          <a:p>
            <a:r>
              <a:rPr lang="en-US" altLang="en-US"/>
              <a:t>Potential Control Parameters</a:t>
            </a:r>
          </a:p>
        </p:txBody>
      </p:sp>
      <p:sp>
        <p:nvSpPr>
          <p:cNvPr id="54275" name="Rectangle 3"/>
          <p:cNvSpPr>
            <a:spLocks noGrp="1" noChangeArrowheads="1"/>
          </p:cNvSpPr>
          <p:nvPr>
            <p:ph type="body" idx="1"/>
          </p:nvPr>
        </p:nvSpPr>
        <p:spPr>
          <a:xfrm>
            <a:off x="401934" y="1206046"/>
            <a:ext cx="8320035" cy="5014243"/>
          </a:xfrm>
          <a:noFill/>
          <a:ln/>
        </p:spPr>
        <p:txBody>
          <a:bodyPr>
            <a:normAutofit/>
          </a:bodyPr>
          <a:lstStyle/>
          <a:p>
            <a:r>
              <a:rPr lang="en-US" altLang="en-US" dirty="0"/>
              <a:t>The potential control parameters for yield are</a:t>
            </a:r>
          </a:p>
          <a:p>
            <a:pPr lvl="1"/>
            <a:r>
              <a:rPr lang="en-US" altLang="en-US" dirty="0"/>
              <a:t>review rate: LOC reviewed per hour</a:t>
            </a:r>
          </a:p>
          <a:p>
            <a:pPr lvl="1"/>
            <a:r>
              <a:rPr lang="en-US" altLang="en-US" dirty="0"/>
              <a:t>find rate: defects found per hour</a:t>
            </a:r>
          </a:p>
          <a:p>
            <a:pPr lvl="1"/>
            <a:r>
              <a:rPr lang="en-US" altLang="en-US" dirty="0"/>
              <a:t>defect find density: defects found per KLOC</a:t>
            </a:r>
          </a:p>
          <a:p>
            <a:endParaRPr lang="en-US" altLang="en-US" dirty="0"/>
          </a:p>
          <a:p>
            <a:r>
              <a:rPr lang="en-US" altLang="en-US" dirty="0"/>
              <a:t>The PSP research has found the following correlations with yield:</a:t>
            </a:r>
          </a:p>
          <a:p>
            <a:pPr lvl="1"/>
            <a:r>
              <a:rPr lang="en-US" altLang="en-US" dirty="0"/>
              <a:t>LOC/hour: −0.63, with significance &gt; 0.005</a:t>
            </a:r>
          </a:p>
          <a:p>
            <a:pPr lvl="1"/>
            <a:r>
              <a:rPr lang="en-US" altLang="en-US" dirty="0"/>
              <a:t>defects/hour: 0.14, with significance of 0.25</a:t>
            </a:r>
          </a:p>
          <a:p>
            <a:pPr lvl="1"/>
            <a:r>
              <a:rPr lang="en-US" altLang="en-US" dirty="0"/>
              <a:t>defects/KLOC: 0.47, with significance of 0.01</a:t>
            </a:r>
          </a:p>
          <a:p>
            <a:r>
              <a:rPr lang="en-US" altLang="en-US" dirty="0"/>
              <a:t>While none are ideal, LOC/hour is best.</a:t>
            </a:r>
          </a:p>
        </p:txBody>
      </p:sp>
    </p:spTree>
    <p:extLst>
      <p:ext uri="{BB962C8B-B14F-4D97-AF65-F5344CB8AC3E}">
        <p14:creationId xmlns:p14="http://schemas.microsoft.com/office/powerpoint/2010/main" val="139903522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noFill/>
          <a:ln/>
        </p:spPr>
        <p:txBody>
          <a:bodyPr/>
          <a:lstStyle/>
          <a:p>
            <a:r>
              <a:rPr lang="en-US" altLang="en-US" dirty="0"/>
              <a:t>LOC Reviewed per Hour</a:t>
            </a:r>
          </a:p>
        </p:txBody>
      </p:sp>
      <p:sp>
        <p:nvSpPr>
          <p:cNvPr id="60419" name="Rectangle 3"/>
          <p:cNvSpPr>
            <a:spLocks noGrp="1" noChangeArrowheads="1"/>
          </p:cNvSpPr>
          <p:nvPr>
            <p:ph type="body" idx="1"/>
          </p:nvPr>
        </p:nvSpPr>
        <p:spPr>
          <a:xfrm>
            <a:off x="401934" y="1250434"/>
            <a:ext cx="8320035" cy="5014243"/>
          </a:xfrm>
          <a:noFill/>
          <a:ln/>
        </p:spPr>
        <p:txBody>
          <a:bodyPr>
            <a:normAutofit/>
          </a:bodyPr>
          <a:lstStyle/>
          <a:p>
            <a:r>
              <a:rPr lang="en-US" altLang="en-US" dirty="0"/>
              <a:t>While student data have considerable variation, structured reviews can be effective if they</a:t>
            </a:r>
          </a:p>
          <a:p>
            <a:pPr lvl="1"/>
            <a:r>
              <a:rPr lang="en-US" altLang="en-US" dirty="0"/>
              <a:t>follow a defined procedure</a:t>
            </a:r>
          </a:p>
          <a:p>
            <a:pPr lvl="1"/>
            <a:r>
              <a:rPr lang="en-US" altLang="en-US" dirty="0"/>
              <a:t>use checklists</a:t>
            </a:r>
          </a:p>
          <a:p>
            <a:pPr lvl="1"/>
            <a:r>
              <a:rPr lang="en-US" altLang="en-US" dirty="0"/>
              <a:t>are tailored to each engineer’s defect experience</a:t>
            </a:r>
          </a:p>
          <a:p>
            <a:r>
              <a:rPr lang="en-US" altLang="en-US" dirty="0"/>
              <a:t>Copious research (PSP and many other sources) agree that reviews should not greatly exceed 200 LOC/hour. </a:t>
            </a:r>
          </a:p>
          <a:p>
            <a:r>
              <a:rPr lang="en-US" altLang="en-US" dirty="0"/>
              <a:t>For the PSP, a suggested control target is to review no more than about 200 LOC per hour.</a:t>
            </a:r>
          </a:p>
        </p:txBody>
      </p:sp>
    </p:spTree>
    <p:extLst>
      <p:ext uri="{BB962C8B-B14F-4D97-AF65-F5344CB8AC3E}">
        <p14:creationId xmlns:p14="http://schemas.microsoft.com/office/powerpoint/2010/main" val="200649888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noFill/>
          <a:ln/>
        </p:spPr>
        <p:txBody>
          <a:bodyPr/>
          <a:lstStyle/>
          <a:p>
            <a:r>
              <a:rPr lang="en-US" altLang="en-US"/>
              <a:t>Review Considerations</a:t>
            </a:r>
          </a:p>
        </p:txBody>
      </p:sp>
      <p:sp>
        <p:nvSpPr>
          <p:cNvPr id="62467" name="Rectangle 3"/>
          <p:cNvSpPr>
            <a:spLocks noGrp="1" noChangeArrowheads="1"/>
          </p:cNvSpPr>
          <p:nvPr>
            <p:ph type="body" idx="1"/>
          </p:nvPr>
        </p:nvSpPr>
        <p:spPr>
          <a:xfrm>
            <a:off x="401934" y="1214926"/>
            <a:ext cx="8320035" cy="5014243"/>
          </a:xfrm>
          <a:noFill/>
          <a:ln/>
        </p:spPr>
        <p:txBody>
          <a:bodyPr/>
          <a:lstStyle/>
          <a:p>
            <a:r>
              <a:rPr lang="en-US" altLang="en-US" dirty="0"/>
              <a:t>Following a review strategy</a:t>
            </a:r>
          </a:p>
          <a:p>
            <a:endParaRPr lang="en-US" altLang="en-US" dirty="0"/>
          </a:p>
          <a:p>
            <a:r>
              <a:rPr lang="en-US" altLang="en-US" dirty="0"/>
              <a:t>Using the review checklist</a:t>
            </a:r>
          </a:p>
          <a:p>
            <a:endParaRPr lang="en-US" altLang="en-US" dirty="0"/>
          </a:p>
          <a:p>
            <a:r>
              <a:rPr lang="en-US" altLang="en-US" dirty="0"/>
              <a:t>Reviewing before or after static analysis</a:t>
            </a:r>
          </a:p>
          <a:p>
            <a:endParaRPr lang="en-US" altLang="en-US" dirty="0"/>
          </a:p>
          <a:p>
            <a:r>
              <a:rPr lang="en-US" altLang="en-US" dirty="0"/>
              <a:t>The relationship of reviews and inspections</a:t>
            </a:r>
          </a:p>
        </p:txBody>
      </p:sp>
    </p:spTree>
    <p:extLst>
      <p:ext uri="{BB962C8B-B14F-4D97-AF65-F5344CB8AC3E}">
        <p14:creationId xmlns:p14="http://schemas.microsoft.com/office/powerpoint/2010/main" val="206391298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noFill/>
          <a:ln/>
        </p:spPr>
        <p:txBody>
          <a:bodyPr/>
          <a:lstStyle/>
          <a:p>
            <a:r>
              <a:rPr lang="en-US" altLang="en-US"/>
              <a:t>Follow a Review Strategy</a:t>
            </a:r>
          </a:p>
        </p:txBody>
      </p:sp>
      <p:sp>
        <p:nvSpPr>
          <p:cNvPr id="37891" name="Rectangle 3"/>
          <p:cNvSpPr>
            <a:spLocks noGrp="1" noChangeArrowheads="1"/>
          </p:cNvSpPr>
          <p:nvPr>
            <p:ph type="body" idx="1"/>
          </p:nvPr>
        </p:nvSpPr>
        <p:spPr>
          <a:xfrm>
            <a:off x="401934" y="1197168"/>
            <a:ext cx="8320035" cy="5014243"/>
          </a:xfrm>
          <a:noFill/>
          <a:ln/>
        </p:spPr>
        <p:txBody>
          <a:bodyPr/>
          <a:lstStyle/>
          <a:p>
            <a:r>
              <a:rPr lang="en-US" altLang="en-US" dirty="0"/>
              <a:t>The review strategy specifies the order in which you review the design elements.</a:t>
            </a:r>
          </a:p>
          <a:p>
            <a:pPr lvl="1"/>
            <a:r>
              <a:rPr lang="en-US" altLang="en-US" dirty="0"/>
              <a:t>This depends on the product structure.</a:t>
            </a:r>
          </a:p>
          <a:p>
            <a:pPr lvl="1"/>
            <a:r>
              <a:rPr lang="en-US" altLang="en-US" dirty="0"/>
              <a:t>The review strategy should thus be considered during design.</a:t>
            </a:r>
          </a:p>
          <a:p>
            <a:endParaRPr lang="en-US" altLang="en-US" dirty="0"/>
          </a:p>
          <a:p>
            <a:r>
              <a:rPr lang="en-US" altLang="en-US" dirty="0"/>
              <a:t>The objective should be to produce a design that can be</a:t>
            </a:r>
          </a:p>
          <a:p>
            <a:pPr lvl="1"/>
            <a:r>
              <a:rPr lang="en-US" altLang="en-US" dirty="0"/>
              <a:t>reviewed in stages</a:t>
            </a:r>
          </a:p>
          <a:p>
            <a:pPr lvl="1"/>
            <a:r>
              <a:rPr lang="en-US" altLang="en-US" dirty="0"/>
              <a:t>tested in stages</a:t>
            </a:r>
          </a:p>
          <a:p>
            <a:pPr lvl="1"/>
            <a:r>
              <a:rPr lang="en-US" altLang="en-US" dirty="0"/>
              <a:t>integrated in stages</a:t>
            </a:r>
          </a:p>
        </p:txBody>
      </p:sp>
    </p:spTree>
    <p:extLst>
      <p:ext uri="{BB962C8B-B14F-4D97-AF65-F5344CB8AC3E}">
        <p14:creationId xmlns:p14="http://schemas.microsoft.com/office/powerpoint/2010/main" val="299314694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p:spPr>
        <p:txBody>
          <a:bodyPr/>
          <a:lstStyle/>
          <a:p>
            <a:r>
              <a:rPr lang="en-US" altLang="en-US"/>
              <a:t>Review Principles</a:t>
            </a:r>
          </a:p>
        </p:txBody>
      </p:sp>
      <p:sp>
        <p:nvSpPr>
          <p:cNvPr id="31747" name="Rectangle 3"/>
          <p:cNvSpPr>
            <a:spLocks noGrp="1" noChangeArrowheads="1"/>
          </p:cNvSpPr>
          <p:nvPr>
            <p:ph type="body" idx="1"/>
          </p:nvPr>
        </p:nvSpPr>
        <p:spPr>
          <a:xfrm>
            <a:off x="401934" y="1206046"/>
            <a:ext cx="8320035" cy="5014243"/>
          </a:xfrm>
          <a:noFill/>
          <a:ln/>
        </p:spPr>
        <p:txBody>
          <a:bodyPr/>
          <a:lstStyle/>
          <a:p>
            <a:r>
              <a:rPr lang="en-US" altLang="en-US" dirty="0"/>
              <a:t>PSP reviews follow a disciplined process with</a:t>
            </a:r>
          </a:p>
          <a:p>
            <a:pPr lvl="1"/>
            <a:r>
              <a:rPr lang="en-US" altLang="en-US" dirty="0"/>
              <a:t>entry and exit criteria</a:t>
            </a:r>
          </a:p>
          <a:p>
            <a:pPr lvl="1"/>
            <a:r>
              <a:rPr lang="en-US" altLang="en-US" dirty="0"/>
              <a:t>a review structure</a:t>
            </a:r>
          </a:p>
          <a:p>
            <a:pPr lvl="1"/>
            <a:r>
              <a:rPr lang="en-US" altLang="en-US" dirty="0"/>
              <a:t>guidelines, checklists, and standards</a:t>
            </a:r>
          </a:p>
          <a:p>
            <a:endParaRPr lang="en-US" altLang="en-US" dirty="0"/>
          </a:p>
          <a:p>
            <a:r>
              <a:rPr lang="en-US" altLang="en-US" dirty="0"/>
              <a:t>The suggested PSP review goal is to find every defect before the first compile or test.</a:t>
            </a:r>
          </a:p>
          <a:p>
            <a:endParaRPr lang="en-US" altLang="en-US" dirty="0"/>
          </a:p>
          <a:p>
            <a:r>
              <a:rPr lang="en-US" altLang="en-US" dirty="0"/>
              <a:t>To address this goal, you should</a:t>
            </a:r>
          </a:p>
          <a:p>
            <a:pPr lvl="1"/>
            <a:r>
              <a:rPr lang="en-US" altLang="en-US" dirty="0"/>
              <a:t>use coding standards </a:t>
            </a:r>
          </a:p>
          <a:p>
            <a:pPr lvl="1"/>
            <a:r>
              <a:rPr lang="en-US" altLang="en-US" dirty="0"/>
              <a:t>use design completeness criteria</a:t>
            </a:r>
          </a:p>
          <a:p>
            <a:pPr lvl="1"/>
            <a:r>
              <a:rPr lang="en-US" altLang="en-US" dirty="0"/>
              <a:t>measure and improve your review process</a:t>
            </a:r>
          </a:p>
        </p:txBody>
      </p:sp>
    </p:spTree>
    <p:extLst>
      <p:ext uri="{BB962C8B-B14F-4D97-AF65-F5344CB8AC3E}">
        <p14:creationId xmlns:p14="http://schemas.microsoft.com/office/powerpoint/2010/main" val="32159390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81274" y="224219"/>
            <a:ext cx="7826375" cy="825500"/>
          </a:xfrm>
          <a:noFill/>
          <a:ln/>
        </p:spPr>
        <p:txBody>
          <a:bodyPr/>
          <a:lstStyle/>
          <a:p>
            <a:pPr eaLnBrk="0" hangingPunct="0"/>
            <a:r>
              <a:rPr lang="en-US" altLang="en-US" dirty="0"/>
              <a:t>The PSP Review Process</a:t>
            </a:r>
          </a:p>
        </p:txBody>
      </p:sp>
      <p:sp>
        <p:nvSpPr>
          <p:cNvPr id="14339" name="Rectangle 3"/>
          <p:cNvSpPr>
            <a:spLocks noGrp="1" noChangeArrowheads="1"/>
          </p:cNvSpPr>
          <p:nvPr>
            <p:ph type="body" sz="half" idx="1"/>
          </p:nvPr>
        </p:nvSpPr>
        <p:spPr>
          <a:xfrm>
            <a:off x="382032" y="1790700"/>
            <a:ext cx="3703637" cy="4711700"/>
          </a:xfrm>
          <a:noFill/>
          <a:ln/>
        </p:spPr>
        <p:txBody>
          <a:bodyPr/>
          <a:lstStyle/>
          <a:p>
            <a:pPr eaLnBrk="0" hangingPunct="0"/>
            <a:r>
              <a:rPr lang="en-US" altLang="en-US" sz="2025"/>
              <a:t>Table 8.2 is an example code review process.</a:t>
            </a:r>
          </a:p>
          <a:p>
            <a:pPr eaLnBrk="0" hangingPunct="0"/>
            <a:endParaRPr lang="en-US" altLang="en-US" sz="2025"/>
          </a:p>
          <a:p>
            <a:pPr eaLnBrk="0" hangingPunct="0"/>
            <a:r>
              <a:rPr lang="en-US" altLang="en-US" sz="2025"/>
              <a:t>Phases include</a:t>
            </a:r>
          </a:p>
          <a:p>
            <a:pPr marL="404773" lvl="1" indent="-161909" eaLnBrk="0" hangingPunct="0"/>
            <a:r>
              <a:rPr lang="en-US" altLang="en-US" sz="2025"/>
              <a:t>review</a:t>
            </a:r>
          </a:p>
          <a:p>
            <a:pPr marL="404773" lvl="1" indent="-161909" eaLnBrk="0" hangingPunct="0"/>
            <a:r>
              <a:rPr lang="en-US" altLang="en-US" sz="2025"/>
              <a:t>correct</a:t>
            </a:r>
          </a:p>
          <a:p>
            <a:pPr marL="404773" lvl="1" indent="-161909" eaLnBrk="0" hangingPunct="0"/>
            <a:r>
              <a:rPr lang="en-US" altLang="en-US" sz="2025"/>
              <a:t>check</a:t>
            </a:r>
          </a:p>
          <a:p>
            <a:pPr eaLnBrk="0" hangingPunct="0"/>
            <a:endParaRPr lang="en-US" altLang="en-US" sz="2025"/>
          </a:p>
          <a:p>
            <a:pPr eaLnBrk="0" hangingPunct="0"/>
            <a:r>
              <a:rPr lang="en-US" altLang="en-US" sz="2025"/>
              <a:t>Your checklists should be designed to support your review process.</a:t>
            </a:r>
          </a:p>
        </p:txBody>
      </p:sp>
      <p:graphicFrame>
        <p:nvGraphicFramePr>
          <p:cNvPr id="14340" name="Object 4"/>
          <p:cNvGraphicFramePr>
            <a:graphicFrameLocks/>
          </p:cNvGraphicFramePr>
          <p:nvPr/>
        </p:nvGraphicFramePr>
        <p:xfrm>
          <a:off x="4533901" y="1816100"/>
          <a:ext cx="3990975" cy="3798888"/>
        </p:xfrm>
        <a:graphic>
          <a:graphicData uri="http://schemas.openxmlformats.org/presentationml/2006/ole">
            <mc:AlternateContent xmlns:mc="http://schemas.openxmlformats.org/markup-compatibility/2006">
              <mc:Choice xmlns:v="urn:schemas-microsoft-com:vml" Requires="v">
                <p:oleObj spid="_x0000_s1042" name="Document" r:id="rId4" imgW="3990960" imgH="3798720" progId="Word.Document.8">
                  <p:embed/>
                </p:oleObj>
              </mc:Choice>
              <mc:Fallback>
                <p:oleObj name="Document" r:id="rId4" imgW="3990960" imgH="379872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1" y="1816100"/>
                        <a:ext cx="3990975" cy="3798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8841220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0154" y="224218"/>
            <a:ext cx="7826375" cy="825500"/>
          </a:xfrm>
          <a:noFill/>
          <a:ln/>
        </p:spPr>
        <p:txBody>
          <a:bodyPr/>
          <a:lstStyle/>
          <a:p>
            <a:pPr eaLnBrk="0" hangingPunct="0"/>
            <a:r>
              <a:rPr lang="en-US" altLang="en-US" dirty="0"/>
              <a:t>The PSP Review Process</a:t>
            </a:r>
          </a:p>
        </p:txBody>
      </p:sp>
      <p:sp>
        <p:nvSpPr>
          <p:cNvPr id="14339" name="Rectangle 3"/>
          <p:cNvSpPr>
            <a:spLocks noGrp="1" noChangeArrowheads="1"/>
          </p:cNvSpPr>
          <p:nvPr>
            <p:ph type="body" sz="half" idx="1"/>
          </p:nvPr>
        </p:nvSpPr>
        <p:spPr>
          <a:xfrm>
            <a:off x="370920" y="1200151"/>
            <a:ext cx="8346952" cy="5094117"/>
          </a:xfrm>
          <a:noFill/>
          <a:ln/>
        </p:spPr>
        <p:txBody>
          <a:bodyPr>
            <a:normAutofit/>
          </a:bodyPr>
          <a:lstStyle/>
          <a:p>
            <a:pPr eaLnBrk="0" hangingPunct="0"/>
            <a:r>
              <a:rPr lang="en-US" altLang="en-US" dirty="0"/>
              <a:t>Example code review process (from Table 8.2 in textbook)</a:t>
            </a:r>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sz="2025" dirty="0"/>
          </a:p>
          <a:p>
            <a:pPr eaLnBrk="0" hangingPunct="0"/>
            <a:endParaRPr lang="en-US" altLang="en-US" dirty="0"/>
          </a:p>
          <a:p>
            <a:pPr eaLnBrk="0" hangingPunct="0"/>
            <a:r>
              <a:rPr lang="en-US" altLang="en-US" dirty="0"/>
              <a:t>Your checklists should be designed to support your review process.</a:t>
            </a:r>
          </a:p>
        </p:txBody>
      </p:sp>
      <p:graphicFrame>
        <p:nvGraphicFramePr>
          <p:cNvPr id="2" name="Table 1"/>
          <p:cNvGraphicFramePr>
            <a:graphicFrameLocks noGrp="1"/>
          </p:cNvGraphicFramePr>
          <p:nvPr>
            <p:extLst>
              <p:ext uri="{D42A27DB-BD31-4B8C-83A1-F6EECF244321}">
                <p14:modId xmlns:p14="http://schemas.microsoft.com/office/powerpoint/2010/main" val="952923000"/>
              </p:ext>
            </p:extLst>
          </p:nvPr>
        </p:nvGraphicFramePr>
        <p:xfrm>
          <a:off x="377408" y="1818979"/>
          <a:ext cx="5921692" cy="3474719"/>
        </p:xfrm>
        <a:graphic>
          <a:graphicData uri="http://schemas.openxmlformats.org/drawingml/2006/table">
            <a:tbl>
              <a:tblPr firstRow="1" bandRow="1">
                <a:tableStyleId>{2D5ABB26-0587-4C30-8999-92F81FD0307C}</a:tableStyleId>
              </a:tblPr>
              <a:tblGrid>
                <a:gridCol w="696912">
                  <a:extLst>
                    <a:ext uri="{9D8B030D-6E8A-4147-A177-3AD203B41FA5}">
                      <a16:colId xmlns:a16="http://schemas.microsoft.com/office/drawing/2014/main" val="20000"/>
                    </a:ext>
                  </a:extLst>
                </a:gridCol>
                <a:gridCol w="1018540">
                  <a:extLst>
                    <a:ext uri="{9D8B030D-6E8A-4147-A177-3AD203B41FA5}">
                      <a16:colId xmlns:a16="http://schemas.microsoft.com/office/drawing/2014/main" val="20001"/>
                    </a:ext>
                  </a:extLst>
                </a:gridCol>
                <a:gridCol w="4206240">
                  <a:extLst>
                    <a:ext uri="{9D8B030D-6E8A-4147-A177-3AD203B41FA5}">
                      <a16:colId xmlns:a16="http://schemas.microsoft.com/office/drawing/2014/main" val="20002"/>
                    </a:ext>
                  </a:extLst>
                </a:gridCol>
              </a:tblGrid>
              <a:tr h="417195">
                <a:tc>
                  <a:txBody>
                    <a:bodyPr/>
                    <a:lstStyle/>
                    <a:p>
                      <a:endParaRPr lang="en-US" sz="1800" b="1"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r>
                        <a:rPr lang="en-US" sz="1800" b="1" dirty="0">
                          <a:latin typeface="Arial"/>
                          <a:cs typeface="Arial"/>
                        </a:rPr>
                        <a:t>Step</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r>
                        <a:rPr lang="en-US" sz="1800" b="1" dirty="0">
                          <a:latin typeface="Arial"/>
                          <a:cs typeface="Arial"/>
                        </a:rPr>
                        <a:t>Description</a:t>
                      </a:r>
                    </a:p>
                  </a:txBody>
                  <a:tcPr marL="102870" marR="102870" marT="51435" marB="51435">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14400">
                <a:tc>
                  <a:txBody>
                    <a:bodyPr/>
                    <a:lstStyle/>
                    <a:p>
                      <a:endParaRPr lang="en-US" sz="1800"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Entry</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Program design</a:t>
                      </a:r>
                    </a:p>
                    <a:p>
                      <a:r>
                        <a:rPr lang="en-US" sz="1800" dirty="0">
                          <a:latin typeface="Arial"/>
                          <a:cs typeface="Arial"/>
                        </a:rPr>
                        <a:t>Source code</a:t>
                      </a:r>
                      <a:r>
                        <a:rPr lang="en-US" sz="1800" baseline="0" dirty="0">
                          <a:latin typeface="Arial"/>
                          <a:cs typeface="Arial"/>
                        </a:rPr>
                        <a:t> listing</a:t>
                      </a:r>
                    </a:p>
                    <a:p>
                      <a:r>
                        <a:rPr lang="en-US" sz="1800" baseline="0" dirty="0">
                          <a:latin typeface="Arial"/>
                          <a:cs typeface="Arial"/>
                        </a:rPr>
                        <a:t>Defect type standard</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14400">
                <a:tc>
                  <a:txBody>
                    <a:bodyPr/>
                    <a:lstStyle/>
                    <a:p>
                      <a:r>
                        <a:rPr lang="en-US" sz="1800" dirty="0">
                          <a:latin typeface="Arial"/>
                          <a:cs typeface="Arial"/>
                        </a:rPr>
                        <a:t>1</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Review</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Use a separate</a:t>
                      </a:r>
                      <a:r>
                        <a:rPr lang="en-US" sz="1800" baseline="0" dirty="0">
                          <a:latin typeface="Arial"/>
                          <a:cs typeface="Arial"/>
                        </a:rPr>
                        <a:t> checklist for each item</a:t>
                      </a:r>
                      <a:endParaRPr lang="en-US" sz="1800" dirty="0">
                        <a:latin typeface="Arial"/>
                        <a:cs typeface="Arial"/>
                      </a:endParaRPr>
                    </a:p>
                    <a:p>
                      <a:r>
                        <a:rPr lang="en-US" sz="1800" dirty="0">
                          <a:latin typeface="Arial"/>
                          <a:cs typeface="Arial"/>
                        </a:rPr>
                        <a:t>Follow the review</a:t>
                      </a:r>
                      <a:r>
                        <a:rPr lang="en-US" sz="1800" baseline="0" dirty="0">
                          <a:latin typeface="Arial"/>
                          <a:cs typeface="Arial"/>
                        </a:rPr>
                        <a:t> checklist</a:t>
                      </a:r>
                    </a:p>
                    <a:p>
                      <a:r>
                        <a:rPr lang="en-US" sz="1800" baseline="0" dirty="0">
                          <a:latin typeface="Arial"/>
                          <a:cs typeface="Arial"/>
                        </a:rPr>
                        <a:t>Check off each item as complete</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r>
                        <a:rPr lang="en-US" sz="1800" dirty="0">
                          <a:latin typeface="Arial"/>
                          <a:cs typeface="Arial"/>
                        </a:rPr>
                        <a:t>2</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Correct</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Correct all defects</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11480">
                <a:tc>
                  <a:txBody>
                    <a:bodyPr/>
                    <a:lstStyle/>
                    <a:p>
                      <a:r>
                        <a:rPr lang="en-US" sz="1800" dirty="0">
                          <a:latin typeface="Arial"/>
                          <a:cs typeface="Arial"/>
                        </a:rPr>
                        <a:t>3</a:t>
                      </a: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Check</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a:latin typeface="Arial"/>
                          <a:cs typeface="Arial"/>
                        </a:rPr>
                        <a:t>Re-review design changes</a:t>
                      </a: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5760">
                <a:tc>
                  <a:txBody>
                    <a:bodyPr/>
                    <a:lstStyle/>
                    <a:p>
                      <a:endParaRPr lang="en-US" sz="1800" dirty="0">
                        <a:latin typeface="Arial"/>
                        <a:cs typeface="Arial"/>
                      </a:endParaRPr>
                    </a:p>
                  </a:txBody>
                  <a:tcPr marL="102870" marR="102870" marT="51435" marB="51435">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800" dirty="0">
                          <a:latin typeface="Arial"/>
                          <a:cs typeface="Arial"/>
                        </a:rPr>
                        <a:t>Exit</a:t>
                      </a:r>
                    </a:p>
                  </a:txBody>
                  <a:tcPr marL="102870" marR="102870" marT="51435" marB="5143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indent="0">
                        <a:buFont typeface="Arial" panose="020B0604020202020204" pitchFamily="34" charset="0"/>
                        <a:buNone/>
                      </a:pPr>
                      <a:r>
                        <a:rPr lang="en-US" sz="1800" dirty="0">
                          <a:latin typeface="Arial"/>
                          <a:cs typeface="Arial"/>
                        </a:rPr>
                        <a:t>Completely</a:t>
                      </a:r>
                      <a:r>
                        <a:rPr lang="en-US" sz="1800" baseline="0" dirty="0">
                          <a:latin typeface="Arial"/>
                          <a:cs typeface="Arial"/>
                        </a:rPr>
                        <a:t> reviewed source</a:t>
                      </a:r>
                      <a:endParaRPr lang="en-US" sz="1800" dirty="0">
                        <a:latin typeface="Arial"/>
                        <a:cs typeface="Arial"/>
                      </a:endParaRPr>
                    </a:p>
                  </a:txBody>
                  <a:tcPr marL="102870" marR="102870" marT="51435" marB="51435">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4250409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r>
              <a:rPr lang="en-US" altLang="en-US" dirty="0"/>
              <a:t>Using Review Checklists - 1</a:t>
            </a:r>
          </a:p>
        </p:txBody>
      </p:sp>
      <p:sp>
        <p:nvSpPr>
          <p:cNvPr id="8195" name="Rectangle 3"/>
          <p:cNvSpPr>
            <a:spLocks noGrp="1" noChangeArrowheads="1"/>
          </p:cNvSpPr>
          <p:nvPr>
            <p:ph type="body" idx="1"/>
          </p:nvPr>
        </p:nvSpPr>
        <p:spPr>
          <a:xfrm>
            <a:off x="401934" y="1223799"/>
            <a:ext cx="8320035" cy="5014243"/>
          </a:xfrm>
          <a:noFill/>
          <a:ln/>
        </p:spPr>
        <p:txBody>
          <a:bodyPr/>
          <a:lstStyle/>
          <a:p>
            <a:r>
              <a:rPr lang="en-US" altLang="en-US" dirty="0"/>
              <a:t>The goal of PSP reviews is consistently high yield.</a:t>
            </a:r>
          </a:p>
          <a:p>
            <a:pPr lvl="1"/>
            <a:r>
              <a:rPr lang="en-US" altLang="en-US" dirty="0"/>
              <a:t>Review yield is the percentage of defects in the product at review time that were found by the review.</a:t>
            </a:r>
          </a:p>
          <a:p>
            <a:pPr lvl="1"/>
            <a:r>
              <a:rPr lang="en-US" altLang="en-US" dirty="0"/>
              <a:t>Process yield is the percentage of defects found before the first compile.</a:t>
            </a:r>
          </a:p>
          <a:p>
            <a:endParaRPr lang="en-US" altLang="en-US" dirty="0"/>
          </a:p>
          <a:p>
            <a:r>
              <a:rPr lang="en-US" altLang="en-US" dirty="0"/>
              <a:t>With practice, experienced engineers can achieve consistently high process and review yields of around 70% to 80%.</a:t>
            </a:r>
          </a:p>
        </p:txBody>
      </p:sp>
    </p:spTree>
    <p:extLst>
      <p:ext uri="{BB962C8B-B14F-4D97-AF65-F5344CB8AC3E}">
        <p14:creationId xmlns:p14="http://schemas.microsoft.com/office/powerpoint/2010/main" val="193919193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a:lstStyle/>
          <a:p>
            <a:r>
              <a:rPr lang="en-US" altLang="en-US"/>
              <a:t>Using Review Checklists - 2</a:t>
            </a:r>
          </a:p>
        </p:txBody>
      </p:sp>
      <p:sp>
        <p:nvSpPr>
          <p:cNvPr id="10243" name="Rectangle 3"/>
          <p:cNvSpPr>
            <a:spLocks noGrp="1" noChangeArrowheads="1"/>
          </p:cNvSpPr>
          <p:nvPr>
            <p:ph type="body" idx="1"/>
          </p:nvPr>
        </p:nvSpPr>
        <p:spPr>
          <a:xfrm>
            <a:off x="401934" y="1232677"/>
            <a:ext cx="8320035" cy="5014243"/>
          </a:xfrm>
          <a:noFill/>
          <a:ln/>
        </p:spPr>
        <p:txBody>
          <a:bodyPr/>
          <a:lstStyle/>
          <a:p>
            <a:r>
              <a:rPr lang="en-US" altLang="en-US" dirty="0"/>
              <a:t>Checklists are used to</a:t>
            </a:r>
          </a:p>
          <a:p>
            <a:pPr lvl="1"/>
            <a:r>
              <a:rPr lang="en-US" altLang="en-US" dirty="0"/>
              <a:t>guide the review process </a:t>
            </a:r>
          </a:p>
          <a:p>
            <a:pPr lvl="1"/>
            <a:r>
              <a:rPr lang="en-US" altLang="en-US" dirty="0"/>
              <a:t>establish a consistent set of criteria for judging that the design or code is correct and complete</a:t>
            </a:r>
          </a:p>
          <a:p>
            <a:pPr lvl="1"/>
            <a:r>
              <a:rPr lang="en-US" altLang="en-US" dirty="0"/>
              <a:t>promote early defect removal</a:t>
            </a:r>
          </a:p>
          <a:p>
            <a:pPr lvl="1"/>
            <a:r>
              <a:rPr lang="en-US" altLang="en-US" dirty="0"/>
              <a:t>tailor the review process to support personal defect-injection issues</a:t>
            </a:r>
          </a:p>
        </p:txBody>
      </p:sp>
    </p:spTree>
    <p:extLst>
      <p:ext uri="{BB962C8B-B14F-4D97-AF65-F5344CB8AC3E}">
        <p14:creationId xmlns:p14="http://schemas.microsoft.com/office/powerpoint/2010/main" val="196207413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a:lstStyle/>
          <a:p>
            <a:r>
              <a:rPr lang="en-US" altLang="en-US" dirty="0"/>
              <a:t>Using Review Checklists - 3</a:t>
            </a:r>
          </a:p>
        </p:txBody>
      </p:sp>
      <p:sp>
        <p:nvSpPr>
          <p:cNvPr id="12291" name="Rectangle 3"/>
          <p:cNvSpPr>
            <a:spLocks noGrp="1" noChangeArrowheads="1"/>
          </p:cNvSpPr>
          <p:nvPr>
            <p:ph type="body" idx="1"/>
          </p:nvPr>
        </p:nvSpPr>
        <p:spPr>
          <a:xfrm>
            <a:off x="401934" y="1214924"/>
            <a:ext cx="8320035" cy="5014243"/>
          </a:xfrm>
          <a:noFill/>
          <a:ln/>
        </p:spPr>
        <p:txBody>
          <a:bodyPr/>
          <a:lstStyle/>
          <a:p>
            <a:r>
              <a:rPr lang="en-US" altLang="en-US" dirty="0"/>
              <a:t>To have effective PSP personal reviews,</a:t>
            </a:r>
          </a:p>
          <a:p>
            <a:pPr lvl="1"/>
            <a:r>
              <a:rPr lang="en-US" altLang="en-US" dirty="0"/>
              <a:t>follow the process—always</a:t>
            </a:r>
          </a:p>
          <a:p>
            <a:pPr lvl="1"/>
            <a:r>
              <a:rPr lang="en-US" altLang="en-US" dirty="0"/>
              <a:t>use a personal checklist that is designed to find the defects you make</a:t>
            </a:r>
          </a:p>
          <a:p>
            <a:pPr lvl="1"/>
            <a:r>
              <a:rPr lang="en-US" altLang="en-US" dirty="0"/>
              <a:t>devise a review strategy and use it</a:t>
            </a:r>
          </a:p>
          <a:p>
            <a:pPr lvl="1"/>
            <a:r>
              <a:rPr lang="en-US" altLang="en-US" dirty="0"/>
              <a:t>review one product component at a time</a:t>
            </a:r>
          </a:p>
          <a:p>
            <a:pPr lvl="1"/>
            <a:r>
              <a:rPr lang="en-US" altLang="en-US" dirty="0"/>
              <a:t>check for one topic at a time</a:t>
            </a:r>
          </a:p>
          <a:p>
            <a:pPr lvl="1"/>
            <a:r>
              <a:rPr lang="en-US" altLang="en-US" dirty="0"/>
              <a:t>treat each check as a personal certification that the product is free of this defect</a:t>
            </a:r>
          </a:p>
        </p:txBody>
      </p:sp>
    </p:spTree>
    <p:extLst>
      <p:ext uri="{BB962C8B-B14F-4D97-AF65-F5344CB8AC3E}">
        <p14:creationId xmlns:p14="http://schemas.microsoft.com/office/powerpoint/2010/main" val="324717281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noFill/>
          <a:ln/>
        </p:spPr>
        <p:txBody>
          <a:bodyPr>
            <a:normAutofit/>
          </a:bodyPr>
          <a:lstStyle/>
          <a:p>
            <a:r>
              <a:rPr lang="en-US" altLang="en-US" sz="3000" dirty="0"/>
              <a:t>Reviewing Before Static Code Analysis - 1</a:t>
            </a:r>
          </a:p>
        </p:txBody>
      </p:sp>
      <p:sp>
        <p:nvSpPr>
          <p:cNvPr id="66563" name="Rectangle 3"/>
          <p:cNvSpPr>
            <a:spLocks noGrp="1" noChangeArrowheads="1"/>
          </p:cNvSpPr>
          <p:nvPr>
            <p:ph type="body" idx="1"/>
          </p:nvPr>
        </p:nvSpPr>
        <p:spPr>
          <a:xfrm>
            <a:off x="401934" y="1223801"/>
            <a:ext cx="8320035" cy="5014243"/>
          </a:xfrm>
          <a:noFill/>
          <a:ln/>
        </p:spPr>
        <p:txBody>
          <a:bodyPr/>
          <a:lstStyle/>
          <a:p>
            <a:r>
              <a:rPr lang="en-US" altLang="en-US" dirty="0"/>
              <a:t>The PSP calls for code reviews before the use of code analysis tools.</a:t>
            </a:r>
          </a:p>
          <a:p>
            <a:r>
              <a:rPr lang="en-US" altLang="en-US" dirty="0"/>
              <a:t>The reasons are as follows:</a:t>
            </a:r>
          </a:p>
          <a:p>
            <a:pPr lvl="1"/>
            <a:r>
              <a:rPr lang="en-US" altLang="en-US" dirty="0"/>
              <a:t>Review time is about the same whether done before or after the automated check.</a:t>
            </a:r>
          </a:p>
          <a:p>
            <a:pPr lvl="1"/>
            <a:r>
              <a:rPr lang="en-US" altLang="en-US" dirty="0"/>
              <a:t>Code reviews will find syntax defects that the analysis misses.</a:t>
            </a:r>
          </a:p>
          <a:p>
            <a:pPr lvl="1"/>
            <a:r>
              <a:rPr lang="en-US" altLang="en-US" dirty="0"/>
              <a:t>Code reviews of pre-scanned code tend to be much less effective (they provide an exaggerated sense of security).</a:t>
            </a:r>
          </a:p>
          <a:p>
            <a:pPr lvl="1"/>
            <a:r>
              <a:rPr lang="en-US" altLang="en-US" dirty="0"/>
              <a:t>A few found defects help to keep the reviewer engaged.</a:t>
            </a:r>
          </a:p>
          <a:p>
            <a:pPr lvl="1"/>
            <a:r>
              <a:rPr lang="en-US" altLang="en-US" dirty="0"/>
              <a:t>Code analysis tools are at least as effective after reviews in finding defects and vulnerabilities, but will normally produce fewer false positives.</a:t>
            </a:r>
          </a:p>
        </p:txBody>
      </p:sp>
    </p:spTree>
    <p:extLst>
      <p:ext uri="{BB962C8B-B14F-4D97-AF65-F5344CB8AC3E}">
        <p14:creationId xmlns:p14="http://schemas.microsoft.com/office/powerpoint/2010/main" val="388945617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80999" y="228987"/>
            <a:ext cx="8589265" cy="878059"/>
          </a:xfrm>
          <a:noFill/>
          <a:ln/>
        </p:spPr>
        <p:txBody>
          <a:bodyPr>
            <a:normAutofit/>
          </a:bodyPr>
          <a:lstStyle/>
          <a:p>
            <a:r>
              <a:rPr lang="en-US" altLang="en-US" sz="3000" dirty="0"/>
              <a:t>Reviewing Before Static Code Analysis Tools - 2</a:t>
            </a:r>
          </a:p>
        </p:txBody>
      </p:sp>
      <p:sp>
        <p:nvSpPr>
          <p:cNvPr id="72707" name="Rectangle 3"/>
          <p:cNvSpPr>
            <a:spLocks noGrp="1" noChangeArrowheads="1"/>
          </p:cNvSpPr>
          <p:nvPr>
            <p:ph type="body" idx="1"/>
          </p:nvPr>
        </p:nvSpPr>
        <p:spPr>
          <a:xfrm>
            <a:off x="401934" y="1223803"/>
            <a:ext cx="8320035" cy="5014243"/>
          </a:xfrm>
          <a:noFill/>
          <a:ln/>
        </p:spPr>
        <p:txBody>
          <a:bodyPr/>
          <a:lstStyle/>
          <a:p>
            <a:r>
              <a:rPr lang="en-US" altLang="en-US" dirty="0"/>
              <a:t>Quality and vulnerability analysis tools provide an objective check on the quality of the reviews.</a:t>
            </a:r>
          </a:p>
          <a:p>
            <a:pPr lvl="1"/>
            <a:r>
              <a:rPr lang="en-US" altLang="en-US" dirty="0"/>
              <a:t>If too many defects are found by the tool, another review is called for.</a:t>
            </a:r>
          </a:p>
          <a:p>
            <a:pPr lvl="1"/>
            <a:r>
              <a:rPr lang="en-US" altLang="en-US" dirty="0"/>
              <a:t>If the tool analysis is clean, it is likely that most of the defects and vulnerabilities have been found.</a:t>
            </a:r>
          </a:p>
          <a:p>
            <a:endParaRPr lang="en-US" altLang="en-US" dirty="0"/>
          </a:p>
          <a:p>
            <a:r>
              <a:rPr lang="en-US" altLang="en-US" dirty="0"/>
              <a:t>After you have completed the PSP exercises, you may wish to gather data on your reviews both before and after static analysis and see which are most effective for you.</a:t>
            </a:r>
          </a:p>
        </p:txBody>
      </p:sp>
    </p:spTree>
    <p:extLst>
      <p:ext uri="{BB962C8B-B14F-4D97-AF65-F5344CB8AC3E}">
        <p14:creationId xmlns:p14="http://schemas.microsoft.com/office/powerpoint/2010/main" val="101587080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noFill/>
          <a:ln/>
        </p:spPr>
        <p:txBody>
          <a:bodyPr/>
          <a:lstStyle/>
          <a:p>
            <a:r>
              <a:rPr lang="en-US" altLang="en-US"/>
              <a:t>Reviews and Inspections </a:t>
            </a:r>
          </a:p>
        </p:txBody>
      </p:sp>
      <p:sp>
        <p:nvSpPr>
          <p:cNvPr id="74755" name="Rectangle 3"/>
          <p:cNvSpPr>
            <a:spLocks noGrp="1" noChangeArrowheads="1"/>
          </p:cNvSpPr>
          <p:nvPr>
            <p:ph type="body" idx="1"/>
          </p:nvPr>
        </p:nvSpPr>
        <p:spPr>
          <a:xfrm>
            <a:off x="401934" y="1223803"/>
            <a:ext cx="8320035" cy="5014243"/>
          </a:xfrm>
          <a:noFill/>
          <a:ln/>
        </p:spPr>
        <p:txBody>
          <a:bodyPr/>
          <a:lstStyle/>
          <a:p>
            <a:r>
              <a:rPr lang="en-US" altLang="en-US" dirty="0"/>
              <a:t>The principal focus of inspections should be to find those requirements and design problems that you have missed.</a:t>
            </a:r>
          </a:p>
          <a:p>
            <a:endParaRPr lang="en-US" altLang="en-US" dirty="0"/>
          </a:p>
          <a:p>
            <a:r>
              <a:rPr lang="en-US" altLang="en-US" dirty="0"/>
              <a:t>When programs have many simple defects, inspectors are distracted and often miss more important problems.</a:t>
            </a:r>
          </a:p>
          <a:p>
            <a:endParaRPr lang="en-US" altLang="en-US" dirty="0"/>
          </a:p>
          <a:p>
            <a:r>
              <a:rPr lang="en-US" altLang="en-US" dirty="0"/>
              <a:t>Reviewing the code first</a:t>
            </a:r>
          </a:p>
          <a:p>
            <a:pPr lvl="1"/>
            <a:r>
              <a:rPr lang="en-US" altLang="en-US" dirty="0"/>
              <a:t>provides a quality product for the inspection</a:t>
            </a:r>
          </a:p>
          <a:p>
            <a:pPr lvl="1"/>
            <a:r>
              <a:rPr lang="en-US" altLang="en-US" dirty="0"/>
              <a:t>shows respect for the inspectors’ time</a:t>
            </a:r>
          </a:p>
          <a:p>
            <a:pPr lvl="1"/>
            <a:r>
              <a:rPr lang="en-US" altLang="en-US" dirty="0"/>
              <a:t>produces higher quality inspections</a:t>
            </a:r>
          </a:p>
        </p:txBody>
      </p:sp>
    </p:spTree>
    <p:extLst>
      <p:ext uri="{BB962C8B-B14F-4D97-AF65-F5344CB8AC3E}">
        <p14:creationId xmlns:p14="http://schemas.microsoft.com/office/powerpoint/2010/main" val="319514664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Hints</a:t>
            </a:r>
          </a:p>
        </p:txBody>
      </p:sp>
      <p:sp>
        <p:nvSpPr>
          <p:cNvPr id="3" name="Content Placeholder 2"/>
          <p:cNvSpPr>
            <a:spLocks noGrp="1"/>
          </p:cNvSpPr>
          <p:nvPr>
            <p:ph idx="1"/>
          </p:nvPr>
        </p:nvSpPr>
        <p:spPr>
          <a:xfrm>
            <a:off x="401934" y="1223801"/>
            <a:ext cx="8320035" cy="5014243"/>
          </a:xfrm>
        </p:spPr>
        <p:txBody>
          <a:bodyPr/>
          <a:lstStyle/>
          <a:p>
            <a:pPr marL="338328" indent="-173736">
              <a:buFont typeface="Arial" panose="020B0604020202020204" pitchFamily="34" charset="0"/>
              <a:buChar char="•"/>
            </a:pPr>
            <a:r>
              <a:rPr lang="en-US" dirty="0"/>
              <a:t>Take a break: Reviews are more effective if they don’t immediately follow creation of the artifact being reviewed.</a:t>
            </a:r>
          </a:p>
          <a:p>
            <a:pPr marL="338328" indent="-173736">
              <a:buFont typeface="Arial" panose="020B0604020202020204" pitchFamily="34" charset="0"/>
              <a:buChar char="•"/>
            </a:pPr>
            <a:r>
              <a:rPr lang="en-US" dirty="0"/>
              <a:t>Review on paper: Reviewing a printed listing, away from your computer, often makes defects more visible.</a:t>
            </a:r>
          </a:p>
          <a:p>
            <a:pPr marL="338328" indent="-173736">
              <a:buFont typeface="Arial" panose="020B0604020202020204" pitchFamily="34" charset="0"/>
              <a:buChar char="•"/>
            </a:pPr>
            <a:r>
              <a:rPr lang="en-US" dirty="0"/>
              <a:t>Review one item at a time: Review the entire document for a single item before proceeding to the next checklist item.</a:t>
            </a:r>
          </a:p>
          <a:p>
            <a:pPr marL="338328" indent="-173736">
              <a:buFont typeface="Arial" panose="020B0604020202020204" pitchFamily="34" charset="0"/>
              <a:buChar char="•"/>
            </a:pPr>
            <a:r>
              <a:rPr lang="en-US" dirty="0"/>
              <a:t>Complete your checklist: Personal checklists often combine your personal defect "favorites" with some "standard" categories. Make your checklist complete enough to support a thorough review.</a:t>
            </a:r>
          </a:p>
          <a:p>
            <a:pPr marL="338328" indent="-173736">
              <a:buFont typeface="Arial" panose="020B0604020202020204" pitchFamily="34" charset="0"/>
              <a:buChar char="•"/>
            </a:pPr>
            <a:r>
              <a:rPr lang="en-US" dirty="0"/>
              <a:t>Update your checklist.</a:t>
            </a:r>
          </a:p>
          <a:p>
            <a:endParaRPr lang="en-US" dirty="0"/>
          </a:p>
        </p:txBody>
      </p:sp>
    </p:spTree>
    <p:extLst>
      <p:ext uri="{BB962C8B-B14F-4D97-AF65-F5344CB8AC3E}">
        <p14:creationId xmlns:p14="http://schemas.microsoft.com/office/powerpoint/2010/main" val="2978733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 Summary</a:t>
            </a:r>
          </a:p>
        </p:txBody>
      </p:sp>
      <p:sp>
        <p:nvSpPr>
          <p:cNvPr id="3" name="Content Placeholder 2"/>
          <p:cNvSpPr>
            <a:spLocks noGrp="1"/>
          </p:cNvSpPr>
          <p:nvPr>
            <p:ph idx="1"/>
          </p:nvPr>
        </p:nvSpPr>
        <p:spPr>
          <a:xfrm>
            <a:off x="401934" y="1197168"/>
            <a:ext cx="8320035" cy="5014243"/>
          </a:xfrm>
        </p:spPr>
        <p:txBody>
          <a:bodyPr/>
          <a:lstStyle/>
          <a:p>
            <a:r>
              <a:rPr lang="en-US" dirty="0"/>
              <a:t>Review Rate &lt; 200 LOC/</a:t>
            </a:r>
            <a:r>
              <a:rPr lang="en-US" dirty="0" err="1"/>
              <a:t>hr</a:t>
            </a:r>
            <a:endParaRPr lang="en-US" dirty="0"/>
          </a:p>
          <a:p>
            <a:r>
              <a:rPr lang="en-US" dirty="0"/>
              <a:t>(Code Review Time) / (Coding Time) &gt; 0.5</a:t>
            </a:r>
          </a:p>
          <a:p>
            <a:r>
              <a:rPr lang="en-US" dirty="0"/>
              <a:t>Review Yield &gt; 50% good</a:t>
            </a:r>
          </a:p>
          <a:p>
            <a:r>
              <a:rPr lang="en-US" dirty="0"/>
              <a:t>Review Yield &gt; 70% excellent!</a:t>
            </a:r>
          </a:p>
        </p:txBody>
      </p:sp>
    </p:spTree>
    <p:extLst>
      <p:ext uri="{BB962C8B-B14F-4D97-AF65-F5344CB8AC3E}">
        <p14:creationId xmlns:p14="http://schemas.microsoft.com/office/powerpoint/2010/main" val="2825325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Sometimes I miss things in my quick-check that are on my checklist</a:t>
            </a:r>
          </a:p>
        </p:txBody>
      </p:sp>
      <p:sp>
        <p:nvSpPr>
          <p:cNvPr id="3" name="Content Placeholder 2"/>
          <p:cNvSpPr>
            <a:spLocks noGrp="1"/>
          </p:cNvSpPr>
          <p:nvPr>
            <p:ph idx="1"/>
          </p:nvPr>
        </p:nvSpPr>
        <p:spPr>
          <a:xfrm>
            <a:off x="401934" y="1223801"/>
            <a:ext cx="8320035" cy="5014243"/>
          </a:xfrm>
        </p:spPr>
        <p:txBody>
          <a:bodyPr>
            <a:normAutofit/>
          </a:bodyPr>
          <a:lstStyle/>
          <a:p>
            <a:r>
              <a:rPr lang="en-US" dirty="0"/>
              <a:t>You have probably noticed that</a:t>
            </a:r>
          </a:p>
          <a:p>
            <a:pPr marL="338328" indent="-173736">
              <a:spcBef>
                <a:spcPts val="500"/>
              </a:spcBef>
              <a:buFont typeface="Arial" panose="020B0604020202020204" pitchFamily="34" charset="0"/>
              <a:buChar char="•"/>
            </a:pPr>
            <a:r>
              <a:rPr lang="en-US" dirty="0"/>
              <a:t>your reviews are inconsistent</a:t>
            </a:r>
          </a:p>
          <a:p>
            <a:pPr marL="338328" indent="-173736">
              <a:spcBef>
                <a:spcPts val="500"/>
              </a:spcBef>
              <a:buFont typeface="Arial" panose="020B0604020202020204" pitchFamily="34" charset="0"/>
              <a:buChar char="•"/>
            </a:pPr>
            <a:r>
              <a:rPr lang="en-US" dirty="0"/>
              <a:t>you do not see items as you read the code </a:t>
            </a:r>
          </a:p>
          <a:p>
            <a:pPr marL="338328" indent="-173736">
              <a:spcBef>
                <a:spcPts val="500"/>
              </a:spcBef>
              <a:buFont typeface="Arial" panose="020B0604020202020204" pitchFamily="34" charset="0"/>
              <a:buChar char="•"/>
            </a:pPr>
            <a:r>
              <a:rPr lang="en-US" dirty="0"/>
              <a:t>some of the defects found in test were on your checklist</a:t>
            </a:r>
          </a:p>
          <a:p>
            <a:pPr marL="385763" indent="-385763">
              <a:buFont typeface="Arial" panose="020B0604020202020204" pitchFamily="34" charset="0"/>
              <a:buChar char="•"/>
            </a:pPr>
            <a:endParaRPr lang="en-US" dirty="0"/>
          </a:p>
          <a:p>
            <a:r>
              <a:rPr lang="en-US" dirty="0"/>
              <a:t>Questions to ask include the following:</a:t>
            </a:r>
          </a:p>
          <a:p>
            <a:pPr marL="338328" indent="-173736">
              <a:spcBef>
                <a:spcPts val="500"/>
              </a:spcBef>
              <a:buFont typeface="Arial" panose="020B0604020202020204" pitchFamily="34" charset="0"/>
              <a:buChar char="•"/>
            </a:pPr>
            <a:r>
              <a:rPr lang="en-US" dirty="0"/>
              <a:t>How effective is your review?</a:t>
            </a:r>
          </a:p>
          <a:p>
            <a:pPr marL="338328" indent="-173736">
              <a:spcBef>
                <a:spcPts val="500"/>
              </a:spcBef>
              <a:buFont typeface="Arial" panose="020B0604020202020204" pitchFamily="34" charset="0"/>
              <a:buChar char="•"/>
            </a:pPr>
            <a:r>
              <a:rPr lang="en-US" dirty="0"/>
              <a:t>What items are escaping?</a:t>
            </a:r>
          </a:p>
          <a:p>
            <a:pPr marL="338328" indent="-173736">
              <a:spcBef>
                <a:spcPts val="500"/>
              </a:spcBef>
              <a:buFont typeface="Arial" panose="020B0604020202020204" pitchFamily="34" charset="0"/>
              <a:buChar char="•"/>
            </a:pPr>
            <a:r>
              <a:rPr lang="en-US" dirty="0"/>
              <a:t>What exactly do you do when reviewing?</a:t>
            </a:r>
          </a:p>
          <a:p>
            <a:pPr marL="338328" indent="-173736">
              <a:spcBef>
                <a:spcPts val="500"/>
              </a:spcBef>
              <a:buFont typeface="Arial" panose="020B0604020202020204" pitchFamily="34" charset="0"/>
              <a:buChar char="•"/>
            </a:pPr>
            <a:r>
              <a:rPr lang="en-US" dirty="0"/>
              <a:t>How fast are you reviewing?</a:t>
            </a:r>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646786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a:xfrm>
            <a:off x="401934" y="1214924"/>
            <a:ext cx="8320035" cy="5014243"/>
          </a:xfrm>
        </p:spPr>
        <p:txBody>
          <a:bodyPr/>
          <a:lstStyle/>
          <a:p>
            <a:r>
              <a:rPr lang="en-US" dirty="0"/>
              <a:t>Apply the principles of deliberate practice to improve your performance:</a:t>
            </a:r>
          </a:p>
          <a:p>
            <a:pPr marL="338328" indent="-173736">
              <a:spcBef>
                <a:spcPts val="500"/>
              </a:spcBef>
              <a:buFont typeface="Arial" panose="020B0604020202020204" pitchFamily="34" charset="0"/>
              <a:buChar char="•"/>
            </a:pPr>
            <a:r>
              <a:rPr lang="en-US" dirty="0"/>
              <a:t>Define a review process so you know exactly what you do.</a:t>
            </a:r>
          </a:p>
          <a:p>
            <a:pPr marL="338328" indent="-173736">
              <a:spcBef>
                <a:spcPts val="500"/>
              </a:spcBef>
              <a:buFont typeface="Arial" panose="020B0604020202020204" pitchFamily="34" charset="0"/>
              <a:buChar char="•"/>
            </a:pPr>
            <a:r>
              <a:rPr lang="en-US" dirty="0"/>
              <a:t>Follow the process consistently so you know exactly what you did.</a:t>
            </a:r>
          </a:p>
          <a:p>
            <a:pPr marL="338328" indent="-173736">
              <a:spcBef>
                <a:spcPts val="500"/>
              </a:spcBef>
              <a:buFont typeface="Arial" panose="020B0604020202020204" pitchFamily="34" charset="0"/>
              <a:buChar char="•"/>
            </a:pPr>
            <a:r>
              <a:rPr lang="en-US" dirty="0"/>
              <a:t>Measure the process and outcomes.</a:t>
            </a:r>
          </a:p>
          <a:p>
            <a:pPr marL="338328" indent="-173736">
              <a:spcBef>
                <a:spcPts val="500"/>
              </a:spcBef>
              <a:buFont typeface="Arial" panose="020B0604020202020204" pitchFamily="34" charset="0"/>
              <a:buChar char="•"/>
            </a:pPr>
            <a:r>
              <a:rPr lang="en-US" dirty="0"/>
              <a:t>Compare outcomes to your goals.</a:t>
            </a:r>
          </a:p>
          <a:p>
            <a:pPr marL="338328" indent="-173736">
              <a:spcBef>
                <a:spcPts val="500"/>
              </a:spcBef>
              <a:buFont typeface="Arial" panose="020B0604020202020204" pitchFamily="34" charset="0"/>
              <a:buChar char="•"/>
            </a:pPr>
            <a:r>
              <a:rPr lang="en-US" dirty="0"/>
              <a:t>Compare in-process measures to benchmarks.</a:t>
            </a:r>
          </a:p>
          <a:p>
            <a:pPr marL="338328" indent="-173736">
              <a:spcBef>
                <a:spcPts val="500"/>
              </a:spcBef>
              <a:buFont typeface="Arial" panose="020B0604020202020204" pitchFamily="34" charset="0"/>
              <a:buChar char="•"/>
            </a:pPr>
            <a:r>
              <a:rPr lang="en-US" dirty="0"/>
              <a:t>Adjust your process and repeat.</a:t>
            </a:r>
          </a:p>
        </p:txBody>
      </p:sp>
    </p:spTree>
    <p:extLst>
      <p:ext uri="{BB962C8B-B14F-4D97-AF65-F5344CB8AC3E}">
        <p14:creationId xmlns:p14="http://schemas.microsoft.com/office/powerpoint/2010/main" val="403394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55540" y="201501"/>
            <a:ext cx="8226028" cy="855464"/>
          </a:xfrm>
          <a:noFill/>
          <a:ln/>
        </p:spPr>
        <p:txBody>
          <a:bodyPr/>
          <a:lstStyle/>
          <a:p>
            <a:r>
              <a:rPr lang="en-US" altLang="en-US" dirty="0"/>
              <a:t>Review Measures </a:t>
            </a:r>
          </a:p>
        </p:txBody>
      </p:sp>
      <p:sp>
        <p:nvSpPr>
          <p:cNvPr id="44035" name="Rectangle 3"/>
          <p:cNvSpPr>
            <a:spLocks noGrp="1" noChangeArrowheads="1"/>
          </p:cNvSpPr>
          <p:nvPr>
            <p:ph type="body" idx="1"/>
          </p:nvPr>
        </p:nvSpPr>
        <p:spPr>
          <a:xfrm>
            <a:off x="363325" y="1221445"/>
            <a:ext cx="8227815" cy="5168503"/>
          </a:xfrm>
          <a:noFill/>
          <a:ln/>
        </p:spPr>
        <p:txBody>
          <a:bodyPr/>
          <a:lstStyle/>
          <a:p>
            <a:r>
              <a:rPr lang="en-US" altLang="en-US" dirty="0"/>
              <a:t>Explicit measures:</a:t>
            </a:r>
          </a:p>
          <a:p>
            <a:pPr lvl="1"/>
            <a:r>
              <a:rPr lang="en-US" altLang="en-US" dirty="0"/>
              <a:t>size of the program being reviewed</a:t>
            </a:r>
          </a:p>
          <a:p>
            <a:pPr lvl="1"/>
            <a:r>
              <a:rPr lang="en-US" altLang="en-US" dirty="0"/>
              <a:t>review time</a:t>
            </a:r>
          </a:p>
          <a:p>
            <a:pPr lvl="1"/>
            <a:r>
              <a:rPr lang="en-US" altLang="en-US" dirty="0"/>
              <a:t>numbers of defects found</a:t>
            </a:r>
          </a:p>
          <a:p>
            <a:pPr lvl="1"/>
            <a:r>
              <a:rPr lang="en-US" altLang="en-US" dirty="0"/>
              <a:t>numbers of defects not found: the escapes </a:t>
            </a:r>
          </a:p>
          <a:p>
            <a:endParaRPr lang="en-US" altLang="en-US" dirty="0"/>
          </a:p>
          <a:p>
            <a:r>
              <a:rPr lang="en-US" altLang="en-US" dirty="0"/>
              <a:t>Derived measures:</a:t>
            </a:r>
          </a:p>
          <a:p>
            <a:pPr lvl="1"/>
            <a:r>
              <a:rPr lang="en-US" altLang="en-US" dirty="0"/>
              <a:t>review yield: % of defects found</a:t>
            </a:r>
          </a:p>
          <a:p>
            <a:pPr lvl="1"/>
            <a:r>
              <a:rPr lang="en-US" altLang="en-US" dirty="0"/>
              <a:t>review rate: LOC reviewed per hour</a:t>
            </a:r>
          </a:p>
          <a:p>
            <a:pPr lvl="1"/>
            <a:r>
              <a:rPr lang="en-US" altLang="en-US" dirty="0"/>
              <a:t>find density: defects found per KLOC</a:t>
            </a:r>
          </a:p>
          <a:p>
            <a:pPr lvl="1"/>
            <a:r>
              <a:rPr lang="en-US" altLang="en-US" dirty="0"/>
              <a:t>find rate: defects found per review hour </a:t>
            </a:r>
          </a:p>
          <a:p>
            <a:pPr lvl="1"/>
            <a:r>
              <a:rPr lang="en-US" altLang="en-US" dirty="0"/>
              <a:t>review leverage: ratio of two activity find rates</a:t>
            </a:r>
          </a:p>
        </p:txBody>
      </p:sp>
    </p:spTree>
    <p:extLst>
      <p:ext uri="{BB962C8B-B14F-4D97-AF65-F5344CB8AC3E}">
        <p14:creationId xmlns:p14="http://schemas.microsoft.com/office/powerpoint/2010/main" val="309060192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a:ln/>
        </p:spPr>
        <p:txBody>
          <a:bodyPr/>
          <a:lstStyle/>
          <a:p>
            <a:r>
              <a:rPr lang="en-US" altLang="en-US" dirty="0"/>
              <a:t>Review Yield - 1 </a:t>
            </a:r>
          </a:p>
        </p:txBody>
      </p:sp>
      <p:sp>
        <p:nvSpPr>
          <p:cNvPr id="46083" name="Rectangle 3"/>
          <p:cNvSpPr>
            <a:spLocks noGrp="1" noChangeArrowheads="1"/>
          </p:cNvSpPr>
          <p:nvPr>
            <p:ph type="body" idx="1"/>
          </p:nvPr>
        </p:nvSpPr>
        <p:spPr>
          <a:xfrm>
            <a:off x="391276" y="1107282"/>
            <a:ext cx="8227815" cy="5168503"/>
          </a:xfrm>
          <a:noFill/>
          <a:ln/>
        </p:spPr>
        <p:txBody>
          <a:bodyPr>
            <a:normAutofit/>
          </a:bodyPr>
          <a:lstStyle/>
          <a:p>
            <a:r>
              <a:rPr lang="en-US" altLang="en-US" dirty="0"/>
              <a:t>Yield:</a:t>
            </a:r>
          </a:p>
          <a:p>
            <a:pPr lvl="1"/>
            <a:r>
              <a:rPr lang="en-US" altLang="en-US" dirty="0"/>
              <a:t>can measure either the overall process or a single step:</a:t>
            </a:r>
          </a:p>
          <a:p>
            <a:pPr lvl="2"/>
            <a:r>
              <a:rPr lang="en-US" altLang="en-US" dirty="0"/>
              <a:t>an effectiveness measure of overall process quality (“process yield”)</a:t>
            </a:r>
          </a:p>
          <a:p>
            <a:pPr lvl="2"/>
            <a:r>
              <a:rPr lang="en-US" altLang="en-US" dirty="0"/>
              <a:t>an effectiveness measure of a process step (“phase yield”)</a:t>
            </a:r>
          </a:p>
          <a:p>
            <a:pPr lvl="3"/>
            <a:r>
              <a:rPr lang="en-US" altLang="en-US" dirty="0">
                <a:solidFill>
                  <a:schemeClr val="accent1">
                    <a:lumMod val="75000"/>
                  </a:schemeClr>
                </a:solidFill>
              </a:rPr>
              <a:t>design and code reviews</a:t>
            </a:r>
          </a:p>
          <a:p>
            <a:pPr lvl="3"/>
            <a:r>
              <a:rPr lang="en-US" altLang="en-US" dirty="0">
                <a:solidFill>
                  <a:schemeClr val="accent1">
                    <a:lumMod val="75000"/>
                  </a:schemeClr>
                </a:solidFill>
              </a:rPr>
              <a:t>the overall process, prior to test</a:t>
            </a:r>
          </a:p>
          <a:p>
            <a:pPr lvl="3"/>
            <a:r>
              <a:rPr lang="en-US" altLang="en-US" dirty="0">
                <a:solidFill>
                  <a:schemeClr val="accent1">
                    <a:lumMod val="75000"/>
                  </a:schemeClr>
                </a:solidFill>
              </a:rPr>
              <a:t>the development process, including test</a:t>
            </a:r>
          </a:p>
          <a:p>
            <a:pPr lvl="1"/>
            <a:r>
              <a:rPr lang="en-US" altLang="en-US" dirty="0"/>
              <a:t>“phase yield”:  the percent of defects in the product found by an activity (i.e. review, inspection, or test)</a:t>
            </a:r>
          </a:p>
          <a:p>
            <a:pPr lvl="1"/>
            <a:r>
              <a:rPr lang="en-US" altLang="en-US" dirty="0"/>
              <a:t>“process yield”:  the percent of defects removed up to a given point in the process, usually before the first test</a:t>
            </a:r>
          </a:p>
          <a:p>
            <a:endParaRPr lang="en-US" altLang="en-US" dirty="0"/>
          </a:p>
          <a:p>
            <a:endParaRPr lang="en-US" altLang="en-US" dirty="0"/>
          </a:p>
        </p:txBody>
      </p:sp>
    </p:spTree>
    <p:extLst>
      <p:ext uri="{BB962C8B-B14F-4D97-AF65-F5344CB8AC3E}">
        <p14:creationId xmlns:p14="http://schemas.microsoft.com/office/powerpoint/2010/main" val="264262972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noFill/>
          <a:ln/>
        </p:spPr>
        <p:txBody>
          <a:bodyPr/>
          <a:lstStyle/>
          <a:p>
            <a:r>
              <a:rPr lang="en-US" altLang="en-US" dirty="0"/>
              <a:t>Review Yield - 2 </a:t>
            </a:r>
          </a:p>
        </p:txBody>
      </p:sp>
      <p:sp>
        <p:nvSpPr>
          <p:cNvPr id="48131" name="Rectangle 3"/>
          <p:cNvSpPr>
            <a:spLocks noGrp="1" noChangeArrowheads="1"/>
          </p:cNvSpPr>
          <p:nvPr>
            <p:ph type="body" idx="1"/>
          </p:nvPr>
        </p:nvSpPr>
        <p:spPr>
          <a:xfrm>
            <a:off x="401934" y="1232679"/>
            <a:ext cx="8320035" cy="5014243"/>
          </a:xfrm>
          <a:noFill/>
          <a:ln/>
        </p:spPr>
        <p:txBody>
          <a:bodyPr/>
          <a:lstStyle/>
          <a:p>
            <a:r>
              <a:rPr lang="en-US" altLang="en-US" dirty="0"/>
              <a:t>Yield is a lagging measure. It cannot be calculated until all defects have been found through test and product use, but it may be usefully estimated earlier using benchmark or other historical data to estimate the total defects or defects remaining.</a:t>
            </a:r>
          </a:p>
          <a:p>
            <a:pPr>
              <a:spcBef>
                <a:spcPts val="2400"/>
              </a:spcBef>
            </a:pPr>
            <a:r>
              <a:rPr lang="en-US" altLang="en-US" dirty="0"/>
              <a:t>Yield can be useful early in the process </a:t>
            </a:r>
            <a:r>
              <a:rPr lang="en-US" altLang="en-US" b="1" i="1" dirty="0"/>
              <a:t>if </a:t>
            </a:r>
            <a:r>
              <a:rPr lang="en-US" altLang="en-US" dirty="0"/>
              <a:t>all or most defects are counted:  </a:t>
            </a:r>
          </a:p>
          <a:p>
            <a:pPr lvl="1"/>
            <a:r>
              <a:rPr lang="en-US" altLang="en-US" dirty="0"/>
              <a:t>design and code review defects</a:t>
            </a:r>
          </a:p>
          <a:p>
            <a:pPr lvl="1"/>
            <a:r>
              <a:rPr lang="en-US" altLang="en-US" dirty="0"/>
              <a:t>compile defects</a:t>
            </a:r>
          </a:p>
          <a:p>
            <a:pPr lvl="1"/>
            <a:r>
              <a:rPr lang="en-US" altLang="en-US" dirty="0"/>
              <a:t>unit test defects</a:t>
            </a:r>
          </a:p>
          <a:p>
            <a:pPr>
              <a:spcBef>
                <a:spcPts val="2400"/>
              </a:spcBef>
            </a:pPr>
            <a:r>
              <a:rPr lang="en-US" altLang="en-US" dirty="0"/>
              <a:t>Using process data, control parameters can help ensure high-yield reviews.</a:t>
            </a:r>
          </a:p>
        </p:txBody>
      </p:sp>
    </p:spTree>
    <p:extLst>
      <p:ext uri="{BB962C8B-B14F-4D97-AF65-F5344CB8AC3E}">
        <p14:creationId xmlns:p14="http://schemas.microsoft.com/office/powerpoint/2010/main" val="396082213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a:ln/>
        </p:spPr>
        <p:txBody>
          <a:bodyPr/>
          <a:lstStyle/>
          <a:p>
            <a:r>
              <a:rPr lang="en-US" altLang="en-US"/>
              <a:t>Defect Removal Leverage: DRL</a:t>
            </a:r>
          </a:p>
        </p:txBody>
      </p:sp>
      <p:sp>
        <p:nvSpPr>
          <p:cNvPr id="50179" name="Rectangle 3"/>
          <p:cNvSpPr>
            <a:spLocks noGrp="1" noChangeArrowheads="1"/>
          </p:cNvSpPr>
          <p:nvPr>
            <p:ph type="body" idx="1"/>
          </p:nvPr>
        </p:nvSpPr>
        <p:spPr>
          <a:xfrm>
            <a:off x="401934" y="1197168"/>
            <a:ext cx="8320035" cy="5014243"/>
          </a:xfrm>
          <a:noFill/>
          <a:ln/>
        </p:spPr>
        <p:txBody>
          <a:bodyPr/>
          <a:lstStyle/>
          <a:p>
            <a:r>
              <a:rPr lang="en-US" altLang="en-US" dirty="0"/>
              <a:t>DRL measures the relative efficiency of a process step at removing defects.</a:t>
            </a:r>
          </a:p>
          <a:p>
            <a:endParaRPr lang="en-US" altLang="en-US" dirty="0"/>
          </a:p>
          <a:p>
            <a:r>
              <a:rPr lang="en-US" altLang="en-US" dirty="0"/>
              <a:t>DRL is the number of defects removed per hour by a process step relative to a base process: </a:t>
            </a:r>
          </a:p>
          <a:p>
            <a:pPr lvl="1"/>
            <a:r>
              <a:rPr lang="en-US" altLang="en-US" dirty="0"/>
              <a:t>The usual base is unit test (UT).</a:t>
            </a:r>
          </a:p>
          <a:p>
            <a:pPr lvl="1"/>
            <a:r>
              <a:rPr lang="en-US" altLang="en-US" dirty="0"/>
              <a:t>DRL(X/UT) is the DRL for Phase X with respect to unit test.</a:t>
            </a:r>
          </a:p>
          <a:p>
            <a:endParaRPr lang="en-US" altLang="en-US" dirty="0"/>
          </a:p>
          <a:p>
            <a:r>
              <a:rPr lang="en-US" altLang="en-US" dirty="0"/>
              <a:t>DRL is calculated as follows: </a:t>
            </a:r>
          </a:p>
          <a:p>
            <a:pPr algn="ctr"/>
            <a:r>
              <a:rPr lang="en-US" altLang="en-US" dirty="0"/>
              <a:t>DRL(X/UT) = (defects/hour phase X)/(defects/hour unit test)</a:t>
            </a:r>
          </a:p>
        </p:txBody>
      </p:sp>
    </p:spTree>
    <p:extLst>
      <p:ext uri="{BB962C8B-B14F-4D97-AF65-F5344CB8AC3E}">
        <p14:creationId xmlns:p14="http://schemas.microsoft.com/office/powerpoint/2010/main" val="77081242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noFill/>
          <a:ln/>
        </p:spPr>
        <p:txBody>
          <a:bodyPr/>
          <a:lstStyle/>
          <a:p>
            <a:r>
              <a:rPr lang="en-US" altLang="en-US"/>
              <a:t>Process Control</a:t>
            </a:r>
          </a:p>
        </p:txBody>
      </p:sp>
      <p:sp>
        <p:nvSpPr>
          <p:cNvPr id="52227" name="Rectangle 3"/>
          <p:cNvSpPr>
            <a:spLocks noGrp="1" noChangeArrowheads="1"/>
          </p:cNvSpPr>
          <p:nvPr>
            <p:ph type="body" idx="1"/>
          </p:nvPr>
        </p:nvSpPr>
        <p:spPr>
          <a:xfrm>
            <a:off x="401934" y="1214925"/>
            <a:ext cx="8320035" cy="5014243"/>
          </a:xfrm>
          <a:noFill/>
          <a:ln/>
        </p:spPr>
        <p:txBody>
          <a:bodyPr/>
          <a:lstStyle/>
          <a:p>
            <a:r>
              <a:rPr lang="en-US" altLang="en-US" dirty="0"/>
              <a:t>While yield and DRL are very helpful, they are not available until after process completion. They are “lagging measures.” </a:t>
            </a:r>
          </a:p>
          <a:p>
            <a:endParaRPr lang="en-US" altLang="en-US" dirty="0"/>
          </a:p>
          <a:p>
            <a:r>
              <a:rPr lang="en-US" altLang="en-US" dirty="0"/>
              <a:t>To control your process, you need measures that are available while you are enacting the process, that is, “leading measures.”</a:t>
            </a:r>
          </a:p>
          <a:p>
            <a:endParaRPr lang="en-US" altLang="en-US" dirty="0"/>
          </a:p>
          <a:p>
            <a:r>
              <a:rPr lang="en-US" altLang="en-US" dirty="0"/>
              <a:t>You need measures that</a:t>
            </a:r>
          </a:p>
          <a:p>
            <a:pPr lvl="1"/>
            <a:r>
              <a:rPr lang="en-US" altLang="en-US" dirty="0"/>
              <a:t>correlate with yield</a:t>
            </a:r>
          </a:p>
          <a:p>
            <a:pPr lvl="1"/>
            <a:r>
              <a:rPr lang="en-US" altLang="en-US" dirty="0"/>
              <a:t>are available at development time</a:t>
            </a:r>
          </a:p>
        </p:txBody>
      </p:sp>
    </p:spTree>
    <p:extLst>
      <p:ext uri="{BB962C8B-B14F-4D97-AF65-F5344CB8AC3E}">
        <p14:creationId xmlns:p14="http://schemas.microsoft.com/office/powerpoint/2010/main" val="2328286193"/>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134</TotalTime>
  <Words>2065</Words>
  <Application>Microsoft Office PowerPoint</Application>
  <PresentationFormat>On-screen Show (4:3)</PresentationFormat>
  <Paragraphs>234</Paragraphs>
  <Slides>24</Slides>
  <Notes>20</Notes>
  <HiddenSlides>1</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29" baseType="lpstr">
      <vt:lpstr>Arial</vt:lpstr>
      <vt:lpstr>Calibri</vt:lpstr>
      <vt:lpstr>SEI_Template</vt:lpstr>
      <vt:lpstr>1_SEI_template</vt:lpstr>
      <vt:lpstr>Document</vt:lpstr>
      <vt:lpstr>A Discipline for  Software Engineering</vt:lpstr>
      <vt:lpstr>Document Markings</vt:lpstr>
      <vt:lpstr>Problem: Sometimes I miss things in my quick-check that are on my checklist</vt:lpstr>
      <vt:lpstr>Solution</vt:lpstr>
      <vt:lpstr>Review Measures </vt:lpstr>
      <vt:lpstr>Review Yield - 1 </vt:lpstr>
      <vt:lpstr>Review Yield - 2 </vt:lpstr>
      <vt:lpstr>Defect Removal Leverage: DRL</vt:lpstr>
      <vt:lpstr>Process Control</vt:lpstr>
      <vt:lpstr>Potential Control Parameters</vt:lpstr>
      <vt:lpstr>LOC Reviewed per Hour</vt:lpstr>
      <vt:lpstr>Review Considerations</vt:lpstr>
      <vt:lpstr>Follow a Review Strategy</vt:lpstr>
      <vt:lpstr>Review Principles</vt:lpstr>
      <vt:lpstr>The PSP Review Process</vt:lpstr>
      <vt:lpstr>The PSP Review Process</vt:lpstr>
      <vt:lpstr>Using Review Checklists - 1</vt:lpstr>
      <vt:lpstr>Using Review Checklists - 2</vt:lpstr>
      <vt:lpstr>Using Review Checklists - 3</vt:lpstr>
      <vt:lpstr>Reviewing Before Static Code Analysis - 1</vt:lpstr>
      <vt:lpstr>Reviewing Before Static Code Analysis Tools - 2</vt:lpstr>
      <vt:lpstr>Reviews and Inspections </vt:lpstr>
      <vt:lpstr>Hints</vt:lpstr>
      <vt:lpstr>Guideline Summary</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20</cp:revision>
  <cp:lastPrinted>2015-11-05T19:18:24Z</cp:lastPrinted>
  <dcterms:created xsi:type="dcterms:W3CDTF">2018-11-07T20:50:28Z</dcterms:created>
  <dcterms:modified xsi:type="dcterms:W3CDTF">2020-04-22T20:54:12Z</dcterms:modified>
</cp:coreProperties>
</file>